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</p:sldMasterIdLst>
  <p:notesMasterIdLst>
    <p:notesMasterId r:id="rId45"/>
  </p:notesMasterIdLst>
  <p:sldIdLst>
    <p:sldId id="256" r:id="rId2"/>
    <p:sldId id="289" r:id="rId3"/>
    <p:sldId id="290" r:id="rId4"/>
    <p:sldId id="291" r:id="rId5"/>
    <p:sldId id="316" r:id="rId6"/>
    <p:sldId id="292" r:id="rId7"/>
    <p:sldId id="325" r:id="rId8"/>
    <p:sldId id="326" r:id="rId9"/>
    <p:sldId id="320" r:id="rId10"/>
    <p:sldId id="324" r:id="rId11"/>
    <p:sldId id="293" r:id="rId12"/>
    <p:sldId id="317" r:id="rId13"/>
    <p:sldId id="327" r:id="rId14"/>
    <p:sldId id="328" r:id="rId15"/>
    <p:sldId id="294" r:id="rId16"/>
    <p:sldId id="306" r:id="rId17"/>
    <p:sldId id="308" r:id="rId18"/>
    <p:sldId id="310" r:id="rId19"/>
    <p:sldId id="295" r:id="rId20"/>
    <p:sldId id="309" r:id="rId21"/>
    <p:sldId id="321" r:id="rId22"/>
    <p:sldId id="319" r:id="rId23"/>
    <p:sldId id="311" r:id="rId24"/>
    <p:sldId id="312" r:id="rId25"/>
    <p:sldId id="297" r:id="rId26"/>
    <p:sldId id="322" r:id="rId27"/>
    <p:sldId id="300" r:id="rId28"/>
    <p:sldId id="323" r:id="rId29"/>
    <p:sldId id="301" r:id="rId30"/>
    <p:sldId id="257" r:id="rId31"/>
    <p:sldId id="318" r:id="rId32"/>
    <p:sldId id="259" r:id="rId33"/>
    <p:sldId id="264" r:id="rId34"/>
    <p:sldId id="315" r:id="rId35"/>
    <p:sldId id="261" r:id="rId36"/>
    <p:sldId id="263" r:id="rId37"/>
    <p:sldId id="274" r:id="rId38"/>
    <p:sldId id="272" r:id="rId39"/>
    <p:sldId id="276" r:id="rId40"/>
    <p:sldId id="277" r:id="rId41"/>
    <p:sldId id="302" r:id="rId42"/>
    <p:sldId id="303" r:id="rId43"/>
    <p:sldId id="305" r:id="rId4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E1EB"/>
    <a:srgbClr val="0000FF"/>
    <a:srgbClr val="FF3300"/>
    <a:srgbClr val="00FF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68447" autoAdjust="0"/>
  </p:normalViewPr>
  <p:slideViewPr>
    <p:cSldViewPr>
      <p:cViewPr varScale="1">
        <p:scale>
          <a:sx n="70" d="100"/>
          <a:sy n="70" d="100"/>
        </p:scale>
        <p:origin x="37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8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2C6EC895-7E68-41AE-9004-125C97735F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8278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4803F00-BA50-4FDB-8D62-22FF53DEE0FE}" type="slidenum">
              <a:rPr lang="ru-RU" altLang="ru-RU" smtClean="0"/>
              <a:pPr eaLnBrk="1" hangingPunct="1">
                <a:spcBef>
                  <a:spcPct val="0"/>
                </a:spcBef>
              </a:pPr>
              <a:t>1</a:t>
            </a:fld>
            <a:endParaRPr lang="ru-RU" altLang="ru-RU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altLang="ru-RU" sz="8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C172AE7-7EB0-4DAB-A924-291ED0F05F43}" type="slidenum">
              <a:rPr lang="ru-RU" altLang="ru-RU" smtClean="0"/>
              <a:pPr eaLnBrk="1" hangingPunct="1">
                <a:spcBef>
                  <a:spcPct val="0"/>
                </a:spcBef>
              </a:pPr>
              <a:t>30</a:t>
            </a:fld>
            <a:endParaRPr lang="ru-RU" altLang="ru-RU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altLang="ru-RU" i="1"/>
              <a:t>Семя</a:t>
            </a:r>
            <a:r>
              <a:rPr lang="ru-RU" altLang="ru-RU" b="1" i="1"/>
              <a:t> — </a:t>
            </a:r>
            <a:r>
              <a:rPr lang="ru-RU" altLang="ru-RU"/>
              <a:t>высокоспециализированный орган полового размножения, расселения и переживания неблагоприятных условий жизни у семенных растений, развивающийся обычно после оплодотворения из семязачатка.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Состав семян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Семена характеризуются определенным химическим составом, который зависит от биологических особенностей вида и сорта, условий питания, возраста, температуры и т.д. Все вещества семени можно разделить на две группы: неорганические и органические.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Неорганические вещества семян представлены водой и минеральными веществами. Даже самые сухие на вид семена содержат от 7 до 12% воды. В этом можно убедиться, нагревая семена в пробирке. При этом на стенках пробирки будут образовываться капли воды. При сжигании семян остается зола, представляющая собой смесь различных минеральных солей. </a:t>
            </a:r>
          </a:p>
          <a:p>
            <a:pPr eaLnBrk="1" hangingPunct="1">
              <a:lnSpc>
                <a:spcPct val="90000"/>
              </a:lnSpc>
            </a:pPr>
            <a:r>
              <a:rPr lang="ru-RU" altLang="ru-RU"/>
              <a:t>Семена всех растений содержат органические вещества — белки, жиры и углеводы. Однако их процентное содержание в семенах различных растений не одинаково. В семенах одних растений накапливается большое количество крахмала (у пшеницы 66%, у ржи — 67%), в других — жиры (у льна до 48%, у клещевины до 70%), в третьих — белки (у гороха — 22-34%, у сои — 34-45%). В любом случае, в большем или меньшем количестве в семенах содержатся все органические вещества.</a:t>
            </a:r>
          </a:p>
          <a:p>
            <a:pPr eaLnBrk="1" hangingPunct="1">
              <a:lnSpc>
                <a:spcPct val="90000"/>
              </a:lnSpc>
            </a:pPr>
            <a:endParaRPr lang="ru-RU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DEE428DC-9775-4A43-B422-CCB5E84B2D5A}" type="slidenum">
              <a:rPr lang="ru-RU" altLang="ru-RU" smtClean="0"/>
              <a:pPr eaLnBrk="1" hangingPunct="1">
                <a:spcBef>
                  <a:spcPct val="0"/>
                </a:spcBef>
              </a:pPr>
              <a:t>32</a:t>
            </a:fld>
            <a:endParaRPr lang="ru-RU" altLang="ru-RU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z="1000"/>
              <a:t>1 — хохолок; 2 — околоплодник; 3 — семенная кожура; 4 — алейроновый слой; 5 — эндосперм; 6 — зародыш; 7 — щиток; 8 — почка; 9 — стебелек; 10 — корешок.</a:t>
            </a:r>
          </a:p>
          <a:p>
            <a:pPr eaLnBrk="1" hangingPunct="1"/>
            <a:r>
              <a:rPr lang="ru-RU" altLang="ru-RU" sz="1000"/>
              <a:t>5.2.2. Строение семени</a:t>
            </a:r>
          </a:p>
          <a:p>
            <a:pPr eaLnBrk="1" hangingPunct="1"/>
            <a:r>
              <a:rPr lang="ru-RU" altLang="ru-RU" sz="1000"/>
              <a:t>Типичное семя состоит из покровов (кожуры), зародыша и питательной ткани. </a:t>
            </a:r>
          </a:p>
          <a:p>
            <a:pPr eaLnBrk="1" hangingPunct="1"/>
            <a:r>
              <a:rPr lang="ru-RU" altLang="ru-RU" sz="1000"/>
              <a:t>Семенная кожура</a:t>
            </a:r>
            <a:r>
              <a:rPr lang="ru-RU" altLang="ru-RU" sz="1000" b="1"/>
              <a:t> </a:t>
            </a:r>
            <a:endParaRPr lang="ru-RU" altLang="ru-RU" sz="1000"/>
          </a:p>
          <a:p>
            <a:pPr eaLnBrk="1" hangingPunct="1"/>
            <a:r>
              <a:rPr lang="ru-RU" altLang="ru-RU" sz="1000"/>
              <a:t>Формируется обычно из покровов семязачатка. На поверхности семенной кожуры можно заметить маленькое отверстие — бывший </a:t>
            </a:r>
            <a:r>
              <a:rPr lang="ru-RU" altLang="ru-RU" sz="1000" i="1"/>
              <a:t>семявход</a:t>
            </a:r>
            <a:r>
              <a:rPr lang="ru-RU" altLang="ru-RU" sz="1000"/>
              <a:t>, или </a:t>
            </a:r>
            <a:r>
              <a:rPr lang="ru-RU" altLang="ru-RU" sz="1000" i="1"/>
              <a:t>микропиле</a:t>
            </a:r>
            <a:r>
              <a:rPr lang="ru-RU" altLang="ru-RU" sz="1000"/>
              <a:t>, а также </a:t>
            </a:r>
            <a:r>
              <a:rPr lang="ru-RU" altLang="ru-RU" sz="1000" i="1"/>
              <a:t>рубчик</a:t>
            </a:r>
            <a:r>
              <a:rPr lang="ru-RU" altLang="ru-RU" sz="1000"/>
              <a:t> — место бывшего прикрепления семязачатка в завязи. </a:t>
            </a:r>
          </a:p>
          <a:p>
            <a:pPr eaLnBrk="1" hangingPunct="1"/>
            <a:r>
              <a:rPr lang="ru-RU" altLang="ru-RU" sz="1000"/>
              <a:t>Главная функция семенной кожуры — защита зародыша от высыхания, механических повреждений и т.д. Кроме того, она способствует распространению семян.</a:t>
            </a:r>
          </a:p>
          <a:p>
            <a:pPr eaLnBrk="1" hangingPunct="1"/>
            <a:r>
              <a:rPr lang="ru-RU" altLang="ru-RU" sz="1000"/>
              <a:t>Зародыш</a:t>
            </a:r>
            <a:r>
              <a:rPr lang="ru-RU" altLang="ru-RU" sz="1000" b="1"/>
              <a:t> </a:t>
            </a:r>
            <a:endParaRPr lang="ru-RU" altLang="ru-RU" sz="1000"/>
          </a:p>
          <a:p>
            <a:pPr eaLnBrk="1" hangingPunct="1"/>
            <a:r>
              <a:rPr lang="ru-RU" altLang="ru-RU" sz="1000"/>
              <a:t>Возникает из оплодотворенной яйцеклетки. Имеет диплоидный набор хромосом. Зародыш — главная часть семени, состоящая из корешка, стебелька, почечки с листочками и одной или двух семядолей (первых зародышевых листьев). </a:t>
            </a:r>
          </a:p>
          <a:p>
            <a:pPr eaLnBrk="1" hangingPunct="1"/>
            <a:r>
              <a:rPr lang="ru-RU" altLang="ru-RU" sz="1000"/>
              <a:t>Запасающие ткани</a:t>
            </a:r>
          </a:p>
          <a:p>
            <a:pPr eaLnBrk="1" hangingPunct="1"/>
            <a:r>
              <a:rPr lang="ru-RU" altLang="ru-RU" sz="1000"/>
              <a:t>Запасающие ткани семени — эндосперм, перисперм, основная ткань семядолей. Эндосперм развивается из оплодотворенного центрального ядра зародышевого мешка (имеет триплоидный набор хромосом), перисперм — из нуцеллуса (имеет диплоидный набор хромосом). Они состоят из тонкостенных паренхимных клеток, обычно целиком заполненных питательными веществами.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2BD16BD-4001-4A3D-AC67-5B41C877BF3B}" type="slidenum">
              <a:rPr lang="ru-RU" altLang="ru-RU" smtClean="0"/>
              <a:pPr eaLnBrk="1" hangingPunct="1">
                <a:spcBef>
                  <a:spcPct val="0"/>
                </a:spcBef>
              </a:pPr>
              <a:t>35</a:t>
            </a:fld>
            <a:endParaRPr lang="ru-RU" altLang="ru-RU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z="1000"/>
              <a:t>1 — хохолок; 2 — околоплодник; 3 — семенная кожура; 4 — алейроновый слой; 5 — эндосперм; 6 — зародыш; 7 — щиток; 8 — почка; 9 — стебелек; 10 — корешок.</a:t>
            </a:r>
          </a:p>
          <a:p>
            <a:pPr eaLnBrk="1" hangingPunct="1"/>
            <a:r>
              <a:rPr lang="ru-RU" altLang="ru-RU" sz="1000"/>
              <a:t>5.2.2. Строение семени</a:t>
            </a:r>
          </a:p>
          <a:p>
            <a:pPr eaLnBrk="1" hangingPunct="1"/>
            <a:r>
              <a:rPr lang="ru-RU" altLang="ru-RU" sz="1000"/>
              <a:t>Типичное семя состоит из покровов (кожуры), зародыша и питательной ткани. </a:t>
            </a:r>
          </a:p>
          <a:p>
            <a:pPr eaLnBrk="1" hangingPunct="1"/>
            <a:r>
              <a:rPr lang="ru-RU" altLang="ru-RU" sz="1000"/>
              <a:t>Семенная кожура</a:t>
            </a:r>
            <a:r>
              <a:rPr lang="ru-RU" altLang="ru-RU" sz="1000" b="1"/>
              <a:t> </a:t>
            </a:r>
            <a:endParaRPr lang="ru-RU" altLang="ru-RU" sz="1000"/>
          </a:p>
          <a:p>
            <a:pPr eaLnBrk="1" hangingPunct="1"/>
            <a:r>
              <a:rPr lang="ru-RU" altLang="ru-RU" sz="1000"/>
              <a:t>Формируется обычно из покровов семязачатка. На поверхности семенной кожуры можно заметить маленькое отверстие — бывший </a:t>
            </a:r>
            <a:r>
              <a:rPr lang="ru-RU" altLang="ru-RU" sz="1000" i="1"/>
              <a:t>семявход</a:t>
            </a:r>
            <a:r>
              <a:rPr lang="ru-RU" altLang="ru-RU" sz="1000"/>
              <a:t>, или </a:t>
            </a:r>
            <a:r>
              <a:rPr lang="ru-RU" altLang="ru-RU" sz="1000" i="1"/>
              <a:t>микропиле</a:t>
            </a:r>
            <a:r>
              <a:rPr lang="ru-RU" altLang="ru-RU" sz="1000"/>
              <a:t>, а также </a:t>
            </a:r>
            <a:r>
              <a:rPr lang="ru-RU" altLang="ru-RU" sz="1000" i="1"/>
              <a:t>рубчик</a:t>
            </a:r>
            <a:r>
              <a:rPr lang="ru-RU" altLang="ru-RU" sz="1000"/>
              <a:t> — место бывшего прикрепления семязачатка в завязи. </a:t>
            </a:r>
          </a:p>
          <a:p>
            <a:pPr eaLnBrk="1" hangingPunct="1"/>
            <a:r>
              <a:rPr lang="ru-RU" altLang="ru-RU" sz="1000"/>
              <a:t>Главная функция семенной кожуры — защита зародыша от высыхания, механических повреждений и т.д. Кроме того, она способствует распространению семян.</a:t>
            </a:r>
          </a:p>
          <a:p>
            <a:pPr eaLnBrk="1" hangingPunct="1"/>
            <a:r>
              <a:rPr lang="ru-RU" altLang="ru-RU" sz="1000"/>
              <a:t>Зародыш</a:t>
            </a:r>
            <a:r>
              <a:rPr lang="ru-RU" altLang="ru-RU" sz="1000" b="1"/>
              <a:t> </a:t>
            </a:r>
            <a:endParaRPr lang="ru-RU" altLang="ru-RU" sz="1000"/>
          </a:p>
          <a:p>
            <a:pPr eaLnBrk="1" hangingPunct="1"/>
            <a:r>
              <a:rPr lang="ru-RU" altLang="ru-RU" sz="1000"/>
              <a:t>Возникает из оплодотворенной яйцеклетки. Имеет диплоидный набор хромосом. Зародыш — главная часть семени, состоящая из корешка, стебелька, почечки с листочками и одной или двух семядолей (первых зародышевых листьев). </a:t>
            </a:r>
          </a:p>
          <a:p>
            <a:pPr eaLnBrk="1" hangingPunct="1"/>
            <a:r>
              <a:rPr lang="ru-RU" altLang="ru-RU" sz="1000"/>
              <a:t>Запасающие ткани</a:t>
            </a:r>
          </a:p>
          <a:p>
            <a:pPr eaLnBrk="1" hangingPunct="1"/>
            <a:r>
              <a:rPr lang="ru-RU" altLang="ru-RU" sz="1000"/>
              <a:t>Запасающие ткани семени — эндосперм, перисперм, основная ткань семядолей. Эндосперм развивается из оплодотворенного центрального ядра зародышевого мешка (имеет триплоидный набор хромосом), перисперм — из нуцеллуса (имеет диплоидный набор хромосом). Они состоят из тонкостенных паренхимных клеток, обычно целиком заполненных питательными веществами.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EF54AE-E67F-4C2D-BF3C-25E1534352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4033840"/>
      </p:ext>
    </p:extLst>
  </p:cSld>
  <p:clrMapOvr>
    <a:masterClrMapping/>
  </p:clrMapOvr>
  <p:transition spd="slow">
    <p:spli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89532F-E07B-443E-B1B4-1A18E73B17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8869919"/>
      </p:ext>
    </p:extLst>
  </p:cSld>
  <p:clrMapOvr>
    <a:masterClrMapping/>
  </p:clrMapOvr>
  <p:transition spd="slow">
    <p:spli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B9EB46-49CF-4C05-9F14-1B502AE7E5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078189"/>
      </p:ext>
    </p:extLst>
  </p:cSld>
  <p:clrMapOvr>
    <a:masterClrMapping/>
  </p:clrMapOvr>
  <p:transition spd="slow">
    <p:spli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E097EC-4D81-42B5-B005-DACCFEBF47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4387650"/>
      </p:ext>
    </p:extLst>
  </p:cSld>
  <p:clrMapOvr>
    <a:masterClrMapping/>
  </p:clrMapOvr>
  <p:transition spd="slow">
    <p:split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7ED421-3B87-4411-8BF4-E0D67A3E57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6763446"/>
      </p:ext>
    </p:extLst>
  </p:cSld>
  <p:clrMapOvr>
    <a:masterClrMapping/>
  </p:clrMapOvr>
  <p:transition spd="slow">
    <p:split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7C0AFC-723E-453A-AA7B-402568AF43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0310924"/>
      </p:ext>
    </p:extLst>
  </p:cSld>
  <p:clrMapOvr>
    <a:masterClrMapping/>
  </p:clrMapOvr>
  <p:transition spd="slow">
    <p:spli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BFB75F-42B6-4532-A725-558BBCAC08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5426616"/>
      </p:ext>
    </p:extLst>
  </p:cSld>
  <p:clrMapOvr>
    <a:masterClrMapping/>
  </p:clrMapOvr>
  <p:transition spd="slow">
    <p:split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3E168E-6BED-4728-ABB7-55435E3E22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9239044"/>
      </p:ext>
    </p:extLst>
  </p:cSld>
  <p:clrMapOvr>
    <a:masterClrMapping/>
  </p:clrMapOvr>
  <p:transition spd="slow">
    <p:spli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AA46D9-4CCA-497C-A422-54B6ED3BBE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3844425"/>
      </p:ext>
    </p:extLst>
  </p:cSld>
  <p:clrMapOvr>
    <a:masterClrMapping/>
  </p:clrMapOvr>
  <p:transition spd="slow">
    <p:split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5830E6-C358-4AC0-8A5C-D47CC6032F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9860983"/>
      </p:ext>
    </p:extLst>
  </p:cSld>
  <p:clrMapOvr>
    <a:masterClrMapping/>
  </p:clrMapOvr>
  <p:transition spd="slow">
    <p:spli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0AE6FE-E2DE-4F02-AC40-F2D7183754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2005312"/>
      </p:ext>
    </p:extLst>
  </p:cSld>
  <p:clrMapOvr>
    <a:masterClrMapping/>
  </p:clrMapOvr>
  <p:transition spd="slow">
    <p:split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553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30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53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1620634A-F34A-4169-B5A7-DDB6E15B13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</p:sldLayoutIdLst>
  <p:transition spd="slow">
    <p:split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oleObject" Target="../embeddings/oleObject1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F%D0%B5%D1%81%D1%82%D0%B8%D0%BA" TargetMode="External"/><Relationship Id="rId2" Type="http://schemas.openxmlformats.org/officeDocument/2006/relationships/hyperlink" Target="https://ru.wikipedia.org/wiki/%D0%9F%D0%BB%D0%B0%D1%86%D0%B5%D0%BD%D1%82%D0%B0%D1%86%D0%B8%D1%8F" TargetMode="Externa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42875" y="142875"/>
            <a:ext cx="8858250" cy="6572250"/>
          </a:xfrm>
          <a:prstGeom prst="rect">
            <a:avLst/>
          </a:prstGeom>
          <a:solidFill>
            <a:srgbClr val="B8E1EB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393031" y="1700808"/>
            <a:ext cx="6357938" cy="236988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4400" b="1" i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Тема лабораторной работы №14</a:t>
            </a:r>
          </a:p>
          <a:p>
            <a:pPr algn="ctr">
              <a:defRPr/>
            </a:pPr>
            <a:r>
              <a:rPr lang="ru-RU" sz="4000" b="1" i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i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«Плоды, семена»</a:t>
            </a:r>
            <a:endParaRPr lang="ru-RU" sz="40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spli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99F3AF1-5460-4627-465A-7D368C28C7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051" t="16385" r="31499" b="16383"/>
          <a:stretch/>
        </p:blipFill>
        <p:spPr>
          <a:xfrm>
            <a:off x="28849" y="404664"/>
            <a:ext cx="9173409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202458"/>
      </p:ext>
    </p:extLst>
  </p:cSld>
  <p:clrMapOvr>
    <a:masterClrMapping/>
  </p:clrMapOvr>
  <p:transition spd="slow">
    <p:spli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42875" y="5072063"/>
            <a:ext cx="8858250" cy="1643062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468313" y="5362575"/>
            <a:ext cx="80645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1800">
                <a:latin typeface="+mn-lt"/>
              </a:rPr>
              <a:t>У некоторых растений может образовываться </a:t>
            </a:r>
            <a:r>
              <a:rPr lang="ru-RU" sz="1800" i="1">
                <a:solidFill>
                  <a:srgbClr val="0000FF"/>
                </a:solidFill>
                <a:latin typeface="+mn-lt"/>
              </a:rPr>
              <a:t>соплодие</a:t>
            </a:r>
            <a:r>
              <a:rPr lang="ru-RU" sz="1800" i="1">
                <a:latin typeface="+mn-lt"/>
              </a:rPr>
              <a:t> — </a:t>
            </a:r>
            <a:r>
              <a:rPr lang="ru-RU" sz="1800">
                <a:latin typeface="+mn-lt"/>
              </a:rPr>
              <a:t>более или менее сросшиеся в единое целое плоды, образовавшиеся из цветков одного соцветия (инжир, ананас, шелковица, сахарная свекла).</a:t>
            </a:r>
          </a:p>
        </p:txBody>
      </p:sp>
      <p:pic>
        <p:nvPicPr>
          <p:cNvPr id="717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739775"/>
            <a:ext cx="4605338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692150"/>
            <a:ext cx="2484437" cy="387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42875" y="71438"/>
            <a:ext cx="8858250" cy="500062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357188" y="71438"/>
            <a:ext cx="83915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Классификация плодов</a:t>
            </a:r>
          </a:p>
        </p:txBody>
      </p:sp>
    </p:spTree>
  </p:cSld>
  <p:clrMapOvr>
    <a:masterClrMapping/>
  </p:clrMapOvr>
  <p:transition spd="slow">
    <p:spli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785813"/>
            <a:ext cx="7110413" cy="223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2875" y="71438"/>
            <a:ext cx="8858250" cy="500062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895" y="3356992"/>
            <a:ext cx="3889375" cy="292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9662418"/>
              </p:ext>
            </p:extLst>
          </p:nvPr>
        </p:nvGraphicFramePr>
        <p:xfrm>
          <a:off x="4698206" y="3444304"/>
          <a:ext cx="4105275" cy="2752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Impact" r:id="rId4" imgW="2026752" imgH="1359411" progId="PI3.Image">
                  <p:embed/>
                </p:oleObj>
              </mc:Choice>
              <mc:Fallback>
                <p:oleObj name="PhotoImpact" r:id="rId4" imgW="2026752" imgH="1359411" progId="PI3.Image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98206" y="3444304"/>
                        <a:ext cx="4105275" cy="2752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357188" y="71438"/>
            <a:ext cx="83915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Классификация плодов</a:t>
            </a:r>
          </a:p>
        </p:txBody>
      </p:sp>
    </p:spTree>
    <p:extLst>
      <p:ext uri="{BB962C8B-B14F-4D97-AF65-F5344CB8AC3E}">
        <p14:creationId xmlns:p14="http://schemas.microsoft.com/office/powerpoint/2010/main" val="1197300093"/>
      </p:ext>
    </p:extLst>
  </p:cSld>
  <p:clrMapOvr>
    <a:masterClrMapping/>
  </p:clrMapOvr>
  <p:transition spd="slow">
    <p:spli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Урок по теме &quot;Плоды&quot;. 6-й класс">
            <a:extLst>
              <a:ext uri="{FF2B5EF4-FFF2-40B4-BE49-F238E27FC236}">
                <a16:creationId xmlns:a16="http://schemas.microsoft.com/office/drawing/2014/main" id="{5EE5845A-F1A0-30DA-4D44-1F995B467C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32656"/>
            <a:ext cx="8064896" cy="6256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6938136"/>
      </p:ext>
    </p:extLst>
  </p:cSld>
  <p:clrMapOvr>
    <a:masterClrMapping/>
  </p:clrMapOvr>
  <p:transition spd="slow">
    <p:spli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Вот наиболее подробная схема - 1">
            <a:extLst>
              <a:ext uri="{FF2B5EF4-FFF2-40B4-BE49-F238E27FC236}">
                <a16:creationId xmlns:a16="http://schemas.microsoft.com/office/drawing/2014/main" id="{BB527F9C-EA2D-172B-94A3-3F124BA062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692696"/>
            <a:ext cx="8519114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9697360"/>
      </p:ext>
    </p:extLst>
  </p:cSld>
  <p:clrMapOvr>
    <a:masterClrMapping/>
  </p:clrMapOvr>
  <p:transition spd="slow">
    <p:spli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42875" y="692150"/>
            <a:ext cx="8858250" cy="3021013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356100" y="3860800"/>
            <a:ext cx="4645025" cy="2854325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9220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939" y="3845351"/>
            <a:ext cx="3673103" cy="27645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42875" y="71438"/>
            <a:ext cx="8858250" cy="500062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223" name="TextBox 1"/>
          <p:cNvSpPr txBox="1">
            <a:spLocks noChangeArrowheads="1"/>
          </p:cNvSpPr>
          <p:nvPr/>
        </p:nvSpPr>
        <p:spPr bwMode="auto">
          <a:xfrm>
            <a:off x="357188" y="908050"/>
            <a:ext cx="8462962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358775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i="1" dirty="0">
                <a:solidFill>
                  <a:srgbClr val="C00000"/>
                </a:solidFill>
              </a:rPr>
              <a:t>Орех</a:t>
            </a:r>
            <a:r>
              <a:rPr lang="ru-RU" altLang="ru-RU" sz="1600" dirty="0">
                <a:solidFill>
                  <a:srgbClr val="C00000"/>
                </a:solidFill>
              </a:rPr>
              <a:t> – </a:t>
            </a:r>
            <a:r>
              <a:rPr lang="ru-RU" altLang="ru-RU" sz="1600" dirty="0"/>
              <a:t>плод с деревянистым околоплодником, не срастающимся с семенной кожурой, образованный из двух плодолистиков (лещина). У лещины орехи заключены в плюску – листовидную обертку, развивающуюся из трех сросшихся прицветников; </a:t>
            </a:r>
            <a:r>
              <a:rPr lang="ru-RU" altLang="ru-RU" sz="1600" i="1" dirty="0"/>
              <a:t>орешек</a:t>
            </a:r>
            <a:r>
              <a:rPr lang="ru-RU" altLang="ru-RU" sz="1600" dirty="0"/>
              <a:t> – отличается от ореха меньшими размерами (гречиха, липа).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ru-RU" altLang="ru-RU" sz="1600" i="1" dirty="0">
                <a:solidFill>
                  <a:srgbClr val="C00000"/>
                </a:solidFill>
              </a:rPr>
              <a:t>Желудь</a:t>
            </a:r>
            <a:r>
              <a:rPr lang="ru-RU" altLang="ru-RU" sz="1600" dirty="0">
                <a:solidFill>
                  <a:srgbClr val="C00000"/>
                </a:solidFill>
              </a:rPr>
              <a:t> – </a:t>
            </a:r>
            <a:r>
              <a:rPr lang="ru-RU" altLang="ru-RU" sz="1600" dirty="0"/>
              <a:t>плод с деревянистым околоплодником, не срастающимся с семенем, имеет чашевидную плюску, образованную видоизмененными стерильными веточками соцветия, характерен для различных видов дуба.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i="1" dirty="0">
                <a:solidFill>
                  <a:srgbClr val="C00000"/>
                </a:solidFill>
              </a:rPr>
              <a:t>Крылатка</a:t>
            </a:r>
            <a:r>
              <a:rPr lang="ru-RU" altLang="ru-RU" sz="1600" dirty="0">
                <a:solidFill>
                  <a:srgbClr val="C00000"/>
                </a:solidFill>
              </a:rPr>
              <a:t> –</a:t>
            </a:r>
            <a:r>
              <a:rPr lang="ru-RU" altLang="ru-RU" sz="1600" dirty="0"/>
              <a:t> семянка, околоплодник которой имеет крыло, образующееся из сросшихся с околоплодником чешуевидных прицветников и </a:t>
            </a:r>
            <a:r>
              <a:rPr lang="ru-RU" altLang="ru-RU" sz="1600" dirty="0" err="1"/>
              <a:t>прицветничков</a:t>
            </a:r>
            <a:r>
              <a:rPr lang="ru-RU" altLang="ru-RU" sz="1600" dirty="0"/>
              <a:t> (береза, ольха) или из приросших к околоплоднику сегментов околоцветника (вяз, щавель).</a:t>
            </a:r>
          </a:p>
        </p:txBody>
      </p:sp>
      <p:sp>
        <p:nvSpPr>
          <p:cNvPr id="9224" name="TextBox 2"/>
          <p:cNvSpPr txBox="1">
            <a:spLocks noChangeArrowheads="1"/>
          </p:cNvSpPr>
          <p:nvPr/>
        </p:nvSpPr>
        <p:spPr bwMode="auto">
          <a:xfrm>
            <a:off x="4624388" y="4073525"/>
            <a:ext cx="4268787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358775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i="1">
                <a:solidFill>
                  <a:srgbClr val="C00000"/>
                </a:solidFill>
              </a:rPr>
              <a:t>Семянка</a:t>
            </a:r>
            <a:r>
              <a:rPr lang="ru-RU" altLang="ru-RU" sz="1600">
                <a:solidFill>
                  <a:srgbClr val="C00000"/>
                </a:solidFill>
              </a:rPr>
              <a:t> –</a:t>
            </a:r>
            <a:r>
              <a:rPr lang="ru-RU" altLang="ru-RU" sz="1600"/>
              <a:t> плод с кожистым околоплодником, не срастающимся с семенем, образованный чаще всего из двух плодолистиков, характерен для сложноцветных (астра, одуванчик).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i="1">
                <a:solidFill>
                  <a:srgbClr val="C00000"/>
                </a:solidFill>
              </a:rPr>
              <a:t>Зерновка</a:t>
            </a:r>
            <a:r>
              <a:rPr lang="ru-RU" altLang="ru-RU" sz="1600">
                <a:solidFill>
                  <a:srgbClr val="C00000"/>
                </a:solidFill>
              </a:rPr>
              <a:t> –</a:t>
            </a:r>
            <a:r>
              <a:rPr lang="ru-RU" altLang="ru-RU" sz="1600"/>
              <a:t> плод с тонким пленчатым околоплодником, срастающимся с семенной кожурой, характерен для злаков. </a:t>
            </a:r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357188" y="71438"/>
            <a:ext cx="83915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Классификация плодов</a:t>
            </a:r>
          </a:p>
        </p:txBody>
      </p:sp>
    </p:spTree>
  </p:cSld>
  <p:clrMapOvr>
    <a:masterClrMapping/>
  </p:clrMapOvr>
  <p:transition spd="slow">
    <p:spli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42875" y="692150"/>
            <a:ext cx="8858250" cy="3021013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graphicFrame>
        <p:nvGraphicFramePr>
          <p:cNvPr id="10243" name="Object 10"/>
          <p:cNvGraphicFramePr>
            <a:graphicFrameLocks noChangeAspect="1"/>
          </p:cNvGraphicFramePr>
          <p:nvPr/>
        </p:nvGraphicFramePr>
        <p:xfrm>
          <a:off x="2195513" y="3989388"/>
          <a:ext cx="4105275" cy="2752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Impact" r:id="rId2" imgW="2026752" imgH="1359411" progId="PI3.Image">
                  <p:embed/>
                </p:oleObj>
              </mc:Choice>
              <mc:Fallback>
                <p:oleObj name="PhotoImpact" r:id="rId2" imgW="2026752" imgH="1359411" progId="PI3.Image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5513" y="3989388"/>
                        <a:ext cx="4105275" cy="2752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42875" y="71438"/>
            <a:ext cx="8858250" cy="500062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246" name="TextBox 1"/>
          <p:cNvSpPr txBox="1">
            <a:spLocks noChangeArrowheads="1"/>
          </p:cNvSpPr>
          <p:nvPr/>
        </p:nvSpPr>
        <p:spPr bwMode="auto">
          <a:xfrm>
            <a:off x="357188" y="844550"/>
            <a:ext cx="8391525" cy="280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358775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i="1">
                <a:solidFill>
                  <a:srgbClr val="C00000"/>
                </a:solidFill>
              </a:rPr>
              <a:t>Боб</a:t>
            </a:r>
            <a:r>
              <a:rPr lang="ru-RU" altLang="ru-RU" sz="1600">
                <a:solidFill>
                  <a:srgbClr val="C00000"/>
                </a:solidFill>
              </a:rPr>
              <a:t> –</a:t>
            </a:r>
            <a:r>
              <a:rPr lang="ru-RU" altLang="ru-RU" sz="1600"/>
              <a:t> образован одним плодолистиком, чаще многосемянный плод (иногда односемянный, например, у клеверов), вскрывающийся одновременно по брюшному и спинному швам, семена прикрепляются к створкам плода вдоль брюшного шва (акация белая, люпин, душистый горошек).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i="1">
                <a:solidFill>
                  <a:srgbClr val="C00000"/>
                </a:solidFill>
              </a:rPr>
              <a:t>Стручок, стручочек </a:t>
            </a:r>
            <a:r>
              <a:rPr lang="ru-RU" altLang="ru-RU" sz="1600">
                <a:solidFill>
                  <a:srgbClr val="C00000"/>
                </a:solidFill>
              </a:rPr>
              <a:t>– </a:t>
            </a:r>
            <a:r>
              <a:rPr lang="ru-RU" altLang="ru-RU" sz="1600"/>
              <a:t>многосемянный плод, образованный двумя плодолистиками, семена располагаются на перегородке между створками (левкой, сурепка, капуста). У стручка длина в четыре и более раз превышает ширину (горчица, капуста), у стручочка – в два-три раза или равна ей.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i="1">
                <a:solidFill>
                  <a:srgbClr val="C00000"/>
                </a:solidFill>
              </a:rPr>
              <a:t>Коробочка</a:t>
            </a:r>
            <a:r>
              <a:rPr lang="ru-RU" altLang="ru-RU" sz="1600">
                <a:solidFill>
                  <a:srgbClr val="C00000"/>
                </a:solidFill>
              </a:rPr>
              <a:t> –</a:t>
            </a:r>
            <a:r>
              <a:rPr lang="ru-RU" altLang="ru-RU" sz="1600"/>
              <a:t> многосемянный плод, образованный двумя или более плодолистиками (табак, хлопчатник). Коробочки могут быть одногнездными и многогнездными.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357188" y="71438"/>
            <a:ext cx="83915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Классификация плодов</a:t>
            </a:r>
          </a:p>
        </p:txBody>
      </p:sp>
    </p:spTree>
  </p:cSld>
  <p:clrMapOvr>
    <a:masterClrMapping/>
  </p:clrMapOvr>
  <p:transition spd="slow">
    <p:spli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42875" y="3717180"/>
            <a:ext cx="8858250" cy="3024188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42875" y="71438"/>
            <a:ext cx="8858250" cy="500062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357188" y="3845768"/>
            <a:ext cx="8462962" cy="28003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indent="360000" algn="ctr">
              <a:defRPr/>
            </a:pPr>
            <a:r>
              <a:rPr lang="ru-RU" sz="1600" i="1" dirty="0" err="1">
                <a:solidFill>
                  <a:srgbClr val="C00000"/>
                </a:solidFill>
              </a:rPr>
              <a:t>Костянковидные</a:t>
            </a:r>
            <a:r>
              <a:rPr lang="ru-RU" sz="1600" i="1" dirty="0">
                <a:solidFill>
                  <a:srgbClr val="C00000"/>
                </a:solidFill>
              </a:rPr>
              <a:t> плоды.</a:t>
            </a:r>
            <a:endParaRPr lang="ru-RU" sz="1600" dirty="0">
              <a:solidFill>
                <a:srgbClr val="C00000"/>
              </a:solidFill>
            </a:endParaRPr>
          </a:p>
          <a:p>
            <a:pPr indent="360000">
              <a:defRPr/>
            </a:pPr>
            <a:r>
              <a:rPr lang="ru-RU" sz="1600" i="1" dirty="0">
                <a:solidFill>
                  <a:srgbClr val="C00000"/>
                </a:solidFill>
              </a:rPr>
              <a:t>Костянка</a:t>
            </a:r>
            <a:r>
              <a:rPr lang="ru-RU" sz="1600" dirty="0">
                <a:solidFill>
                  <a:srgbClr val="C00000"/>
                </a:solidFill>
              </a:rPr>
              <a:t> –</a:t>
            </a:r>
            <a:r>
              <a:rPr lang="ru-RU" sz="1600" dirty="0"/>
              <a:t> плод с мясистым сочным </a:t>
            </a:r>
            <a:r>
              <a:rPr lang="ru-RU" sz="1600" dirty="0" err="1"/>
              <a:t>мезокарпием</a:t>
            </a:r>
            <a:r>
              <a:rPr lang="ru-RU" sz="1600" dirty="0"/>
              <a:t> и деревянистым </a:t>
            </a:r>
            <a:r>
              <a:rPr lang="ru-RU" sz="1600" dirty="0" err="1"/>
              <a:t>эндокарпием</a:t>
            </a:r>
            <a:r>
              <a:rPr lang="ru-RU" sz="1600" dirty="0"/>
              <a:t> (косточка) (слива, вишня, черешня), наружный слой околоплодника, </a:t>
            </a:r>
            <a:r>
              <a:rPr lang="ru-RU" sz="1600" dirty="0" err="1"/>
              <a:t>экзокарпий</a:t>
            </a:r>
            <a:r>
              <a:rPr lang="ru-RU" sz="1600" dirty="0"/>
              <a:t> – тонкий, кожица. Встречается и сухая костянка – по строению плод сходен с сочной костянкой, но при полном созревании </a:t>
            </a:r>
            <a:r>
              <a:rPr lang="ru-RU" sz="1600" dirty="0" err="1"/>
              <a:t>мезокарпий</a:t>
            </a:r>
            <a:r>
              <a:rPr lang="ru-RU" sz="1600" dirty="0"/>
              <a:t> подсыхает (миндаль, грецкий орех).</a:t>
            </a:r>
          </a:p>
          <a:p>
            <a:pPr indent="360000">
              <a:defRPr/>
            </a:pPr>
            <a:r>
              <a:rPr lang="ru-RU" sz="1600" i="1" dirty="0">
                <a:solidFill>
                  <a:srgbClr val="C00000"/>
                </a:solidFill>
              </a:rPr>
              <a:t>Сборная костянка</a:t>
            </a:r>
            <a:r>
              <a:rPr lang="ru-RU" sz="1600" dirty="0">
                <a:solidFill>
                  <a:srgbClr val="C00000"/>
                </a:solidFill>
              </a:rPr>
              <a:t> </a:t>
            </a:r>
            <a:r>
              <a:rPr lang="ru-RU" sz="1600" dirty="0"/>
              <a:t>состоит из множества отдельных плодов-костянок, каждый из которых образован из отдельного пестика, и все они собраны на одном цветоложе.</a:t>
            </a:r>
          </a:p>
          <a:p>
            <a:pPr algn="ctr">
              <a:defRPr/>
            </a:pPr>
            <a:r>
              <a:rPr lang="ru-RU" sz="1600" i="1" dirty="0">
                <a:solidFill>
                  <a:srgbClr val="C00000"/>
                </a:solidFill>
              </a:rPr>
              <a:t>Ягодовидные плоды</a:t>
            </a:r>
            <a:endParaRPr lang="ru-RU" sz="1600" dirty="0">
              <a:solidFill>
                <a:srgbClr val="C00000"/>
              </a:solidFill>
            </a:endParaRPr>
          </a:p>
          <a:p>
            <a:pPr indent="360000">
              <a:defRPr/>
            </a:pPr>
            <a:r>
              <a:rPr lang="ru-RU" sz="1600" i="1" dirty="0">
                <a:solidFill>
                  <a:srgbClr val="C00000"/>
                </a:solidFill>
              </a:rPr>
              <a:t>Ягода</a:t>
            </a:r>
            <a:r>
              <a:rPr lang="ru-RU" sz="1600" dirty="0">
                <a:solidFill>
                  <a:srgbClr val="C00000"/>
                </a:solidFill>
              </a:rPr>
              <a:t> – </a:t>
            </a:r>
            <a:r>
              <a:rPr lang="ru-RU" sz="1600" dirty="0"/>
              <a:t>как правило, </a:t>
            </a:r>
            <a:r>
              <a:rPr lang="ru-RU" sz="1600" dirty="0" err="1"/>
              <a:t>многосеменной</a:t>
            </a:r>
            <a:r>
              <a:rPr lang="ru-RU" sz="1600" dirty="0"/>
              <a:t> плод с сочным мясистым эндо- и </a:t>
            </a:r>
            <a:r>
              <a:rPr lang="ru-RU" sz="1600" dirty="0" err="1"/>
              <a:t>мезокарпием</a:t>
            </a:r>
            <a:r>
              <a:rPr lang="ru-RU" sz="1600" dirty="0"/>
              <a:t>, в мякоть которых погружены семена, и тонким пленчатым или кожистым </a:t>
            </a:r>
            <a:r>
              <a:rPr lang="ru-RU" sz="1600" dirty="0" err="1"/>
              <a:t>экзокарпием</a:t>
            </a:r>
            <a:r>
              <a:rPr lang="ru-RU" sz="1600" dirty="0"/>
              <a:t> (виноград, томаты, брусника, черника, клюква).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357188" y="71438"/>
            <a:ext cx="83915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Классификация плодов</a:t>
            </a:r>
          </a:p>
        </p:txBody>
      </p:sp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53506"/>
            <a:ext cx="8504997" cy="2675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split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42875" y="765175"/>
            <a:ext cx="8858250" cy="3023865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42875" y="71438"/>
            <a:ext cx="8858250" cy="500062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293" name="TextBox 1"/>
          <p:cNvSpPr txBox="1">
            <a:spLocks noChangeArrowheads="1"/>
          </p:cNvSpPr>
          <p:nvPr/>
        </p:nvSpPr>
        <p:spPr bwMode="auto">
          <a:xfrm>
            <a:off x="357188" y="1120676"/>
            <a:ext cx="8462962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358775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i="1" dirty="0">
                <a:solidFill>
                  <a:srgbClr val="C00000"/>
                </a:solidFill>
              </a:rPr>
              <a:t>Померанец</a:t>
            </a:r>
            <a:r>
              <a:rPr lang="ru-RU" altLang="ru-RU" sz="1600" dirty="0">
                <a:solidFill>
                  <a:srgbClr val="C00000"/>
                </a:solidFill>
              </a:rPr>
              <a:t>, или </a:t>
            </a:r>
            <a:r>
              <a:rPr lang="ru-RU" altLang="ru-RU" sz="1600" i="1" dirty="0">
                <a:solidFill>
                  <a:srgbClr val="C00000"/>
                </a:solidFill>
              </a:rPr>
              <a:t>гесперидий</a:t>
            </a:r>
            <a:r>
              <a:rPr lang="ru-RU" altLang="ru-RU" sz="1600" dirty="0">
                <a:solidFill>
                  <a:srgbClr val="C00000"/>
                </a:solidFill>
              </a:rPr>
              <a:t> </a:t>
            </a:r>
            <a:r>
              <a:rPr lang="ru-RU" altLang="ru-RU" sz="1600" dirty="0"/>
              <a:t>– плод цитрусовых растений (апельсин, лимон). </a:t>
            </a:r>
            <a:r>
              <a:rPr lang="ru-RU" altLang="ru-RU" sz="1600" dirty="0" err="1"/>
              <a:t>Экзокарпий</a:t>
            </a:r>
            <a:r>
              <a:rPr lang="ru-RU" altLang="ru-RU" sz="1600" dirty="0"/>
              <a:t> ярко окрашен, содержит большое количество вместилищ эфирных масел.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dirty="0" err="1"/>
              <a:t>Мезокарпий</a:t>
            </a:r>
            <a:r>
              <a:rPr lang="ru-RU" altLang="ru-RU" sz="1600" dirty="0"/>
              <a:t> рыхлый, белый, губчатой консистенции, сухой и безвкусный. Клетки </a:t>
            </a:r>
            <a:r>
              <a:rPr lang="ru-RU" altLang="ru-RU" sz="1600" dirty="0" err="1"/>
              <a:t>эндокарпа</a:t>
            </a:r>
            <a:r>
              <a:rPr lang="ru-RU" altLang="ru-RU" sz="1600" dirty="0"/>
              <a:t> образуют соковые мешочки на длинных ножках, заполненных клеточным соком, из которых состоит съедобная мякоть плода;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600" i="1" dirty="0">
              <a:solidFill>
                <a:srgbClr val="C0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i="1" dirty="0" err="1">
                <a:solidFill>
                  <a:srgbClr val="C00000"/>
                </a:solidFill>
              </a:rPr>
              <a:t>Гранатина</a:t>
            </a:r>
            <a:r>
              <a:rPr lang="ru-RU" altLang="ru-RU" sz="1600" dirty="0"/>
              <a:t> – плод, мякоть которого образуется из сочного наружного слоя семенной кожуры многочисленных семян. Околоплодник у зрелого плода подсыхает и образует твердую кожистую кожуру.</a:t>
            </a: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861048"/>
            <a:ext cx="5569835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357188" y="71438"/>
            <a:ext cx="83915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Классификация плодов</a:t>
            </a:r>
          </a:p>
        </p:txBody>
      </p:sp>
    </p:spTree>
  </p:cSld>
  <p:clrMapOvr>
    <a:masterClrMapping/>
  </p:clrMapOvr>
  <p:transition spd="slow">
    <p:split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3311525"/>
            <a:ext cx="6769100" cy="350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785813"/>
            <a:ext cx="7110413" cy="2236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2875" y="71438"/>
            <a:ext cx="8858250" cy="500062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357188" y="71438"/>
            <a:ext cx="83915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Классификация плодов</a:t>
            </a:r>
          </a:p>
        </p:txBody>
      </p:sp>
    </p:spTree>
  </p:cSld>
  <p:clrMapOvr>
    <a:masterClrMapping/>
  </p:clrMapOvr>
  <p:transition spd="slow">
    <p:spli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357688" y="642938"/>
            <a:ext cx="4643437" cy="6072187"/>
          </a:xfrm>
          <a:prstGeom prst="rect">
            <a:avLst/>
          </a:prstGeom>
          <a:solidFill>
            <a:srgbClr val="B8E1EB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42875" y="71438"/>
            <a:ext cx="8858250" cy="500062"/>
          </a:xfrm>
          <a:prstGeom prst="rect">
            <a:avLst/>
          </a:prstGeom>
          <a:solidFill>
            <a:srgbClr val="B8E1EB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458" name="Text Box 4"/>
          <p:cNvSpPr txBox="1">
            <a:spLocks noChangeArrowheads="1"/>
          </p:cNvSpPr>
          <p:nvPr/>
        </p:nvSpPr>
        <p:spPr bwMode="auto">
          <a:xfrm>
            <a:off x="4572000" y="860425"/>
            <a:ext cx="4321175" cy="535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1800" i="1" dirty="0">
                <a:solidFill>
                  <a:srgbClr val="0000FF"/>
                </a:solidFill>
                <a:latin typeface="+mn-lt"/>
                <a:cs typeface="Times New Roman" pitchFamily="18" charset="0"/>
              </a:rPr>
              <a:t>Плод — </a:t>
            </a:r>
            <a:r>
              <a:rPr lang="ru-RU" sz="1800" dirty="0">
                <a:solidFill>
                  <a:srgbClr val="0000FF"/>
                </a:solidFill>
                <a:latin typeface="+mn-lt"/>
                <a:cs typeface="Times New Roman" pitchFamily="18" charset="0"/>
              </a:rPr>
              <a:t>репродуктивный орган покрытосеменных, обеспечивающий семенное размножение.</a:t>
            </a:r>
          </a:p>
          <a:p>
            <a:pPr>
              <a:defRPr/>
            </a:pPr>
            <a:endParaRPr lang="ru-RU" sz="1800" dirty="0">
              <a:latin typeface="+mn-lt"/>
              <a:cs typeface="Times New Roman" pitchFamily="18" charset="0"/>
            </a:endParaRPr>
          </a:p>
          <a:p>
            <a:pPr>
              <a:defRPr/>
            </a:pPr>
            <a:r>
              <a:rPr lang="ru-RU" sz="1800" dirty="0">
                <a:latin typeface="+mn-lt"/>
                <a:cs typeface="Times New Roman" pitchFamily="18" charset="0"/>
              </a:rPr>
              <a:t>Функции плода: </a:t>
            </a:r>
            <a:r>
              <a:rPr lang="ru-RU" sz="1800" dirty="0">
                <a:solidFill>
                  <a:srgbClr val="FF3300"/>
                </a:solidFill>
                <a:latin typeface="+mn-lt"/>
                <a:cs typeface="Times New Roman" pitchFamily="18" charset="0"/>
              </a:rPr>
              <a:t>формирование, защита и распространение семян.</a:t>
            </a:r>
            <a:r>
              <a:rPr lang="ru-RU" sz="1800" dirty="0">
                <a:latin typeface="+mn-lt"/>
                <a:cs typeface="Times New Roman" pitchFamily="18" charset="0"/>
              </a:rPr>
              <a:t> </a:t>
            </a:r>
          </a:p>
          <a:p>
            <a:pPr>
              <a:defRPr/>
            </a:pPr>
            <a:endParaRPr lang="ru-RU" sz="1800" dirty="0">
              <a:solidFill>
                <a:srgbClr val="0000FF"/>
              </a:solidFill>
              <a:latin typeface="+mn-lt"/>
              <a:cs typeface="Times New Roman" pitchFamily="18" charset="0"/>
            </a:endParaRPr>
          </a:p>
          <a:p>
            <a:pPr>
              <a:defRPr/>
            </a:pPr>
            <a:r>
              <a:rPr lang="ru-RU" sz="1800" dirty="0">
                <a:solidFill>
                  <a:srgbClr val="0000FF"/>
                </a:solidFill>
                <a:latin typeface="+mn-lt"/>
                <a:cs typeface="Times New Roman" pitchFamily="18" charset="0"/>
              </a:rPr>
              <a:t>Плоды характерны только для цветковых растений.</a:t>
            </a:r>
            <a:r>
              <a:rPr lang="ru-RU" sz="1800" dirty="0">
                <a:latin typeface="+mn-lt"/>
                <a:cs typeface="Times New Roman" pitchFamily="18" charset="0"/>
              </a:rPr>
              <a:t> Плод образуется из цветка, как правило, после оплодотворения.</a:t>
            </a:r>
          </a:p>
          <a:p>
            <a:pPr>
              <a:defRPr/>
            </a:pPr>
            <a:endParaRPr lang="ru-RU" sz="1800" dirty="0">
              <a:latin typeface="+mn-lt"/>
              <a:cs typeface="Times New Roman" pitchFamily="18" charset="0"/>
            </a:endParaRPr>
          </a:p>
          <a:p>
            <a:pPr>
              <a:defRPr/>
            </a:pPr>
            <a:r>
              <a:rPr lang="ru-RU" sz="1800" dirty="0">
                <a:latin typeface="+mn-lt"/>
                <a:cs typeface="Times New Roman" pitchFamily="18" charset="0"/>
              </a:rPr>
              <a:t>Главную роль в образовании плода играет гинецей. Нижняя часть пестика — завязь, содержащая семязачатки, разрастается и превращается в плод.</a:t>
            </a:r>
          </a:p>
          <a:p>
            <a:pPr>
              <a:defRPr/>
            </a:pPr>
            <a:r>
              <a:rPr lang="ru-RU" sz="1800" dirty="0">
                <a:latin typeface="+mn-lt"/>
                <a:cs typeface="Times New Roman" pitchFamily="18" charset="0"/>
              </a:rPr>
              <a:t>Плод состоит из </a:t>
            </a:r>
            <a:r>
              <a:rPr lang="ru-RU" sz="1800" dirty="0">
                <a:solidFill>
                  <a:srgbClr val="0000FF"/>
                </a:solidFill>
                <a:latin typeface="+mn-lt"/>
                <a:cs typeface="Times New Roman" pitchFamily="18" charset="0"/>
              </a:rPr>
              <a:t>околоплодника</a:t>
            </a:r>
            <a:r>
              <a:rPr lang="ru-RU" sz="1800" dirty="0">
                <a:latin typeface="+mn-lt"/>
                <a:cs typeface="Times New Roman" pitchFamily="18" charset="0"/>
              </a:rPr>
              <a:t> и </a:t>
            </a:r>
            <a:r>
              <a:rPr lang="ru-RU" sz="1800" dirty="0">
                <a:solidFill>
                  <a:srgbClr val="0000FF"/>
                </a:solidFill>
                <a:latin typeface="+mn-lt"/>
                <a:cs typeface="Times New Roman" pitchFamily="18" charset="0"/>
              </a:rPr>
              <a:t>семян</a:t>
            </a:r>
            <a:r>
              <a:rPr lang="ru-RU" sz="1800" dirty="0">
                <a:latin typeface="+mn-lt"/>
                <a:cs typeface="Times New Roman" pitchFamily="18" charset="0"/>
              </a:rPr>
              <a:t>, число которых соответствует числу семязачатков. </a:t>
            </a:r>
          </a:p>
        </p:txBody>
      </p:sp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357188" y="71438"/>
            <a:ext cx="83915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Плоды</a:t>
            </a: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1000125"/>
            <a:ext cx="3138488" cy="259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870325"/>
            <a:ext cx="2962275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split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42875" y="765175"/>
            <a:ext cx="8858250" cy="1943100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851275" y="2781300"/>
            <a:ext cx="5149850" cy="3933825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42875" y="71438"/>
            <a:ext cx="8858250" cy="500062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342" name="TextBox 1"/>
          <p:cNvSpPr txBox="1">
            <a:spLocks noChangeArrowheads="1"/>
          </p:cNvSpPr>
          <p:nvPr/>
        </p:nvSpPr>
        <p:spPr bwMode="auto">
          <a:xfrm>
            <a:off x="357188" y="893763"/>
            <a:ext cx="8462962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358775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i="1">
                <a:solidFill>
                  <a:srgbClr val="C00000"/>
                </a:solidFill>
              </a:rPr>
              <a:t>Ложные плоды – плоды, образованные не только из завязи пестика, но и из других частей цветка (чаще цветоложа). </a:t>
            </a:r>
            <a:r>
              <a:rPr lang="ru-RU" altLang="ru-RU" sz="1600"/>
              <a:t>Обычно ложные плоды развиваются у растений, имеющих цветки с нижней завязью.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i="1">
                <a:solidFill>
                  <a:srgbClr val="C00000"/>
                </a:solidFill>
              </a:rPr>
              <a:t>Яблоко</a:t>
            </a:r>
            <a:r>
              <a:rPr lang="ru-RU" altLang="ru-RU" sz="1600">
                <a:solidFill>
                  <a:srgbClr val="C00000"/>
                </a:solidFill>
              </a:rPr>
              <a:t> – </a:t>
            </a:r>
            <a:r>
              <a:rPr lang="ru-RU" altLang="ru-RU" sz="1600"/>
              <a:t>многосемянный ложный плод, у которого мякоть развивается из разросшегося цветоложа. Собственно околоплодник образует стенки гнезд с семенами (яблоня, груша, рябина, боярышник).</a:t>
            </a:r>
          </a:p>
        </p:txBody>
      </p:sp>
      <p:sp>
        <p:nvSpPr>
          <p:cNvPr id="14343" name="TextBox 3"/>
          <p:cNvSpPr txBox="1">
            <a:spLocks noChangeArrowheads="1"/>
          </p:cNvSpPr>
          <p:nvPr/>
        </p:nvSpPr>
        <p:spPr bwMode="auto">
          <a:xfrm>
            <a:off x="4140200" y="2997200"/>
            <a:ext cx="4608513" cy="353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358775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i="1">
                <a:solidFill>
                  <a:srgbClr val="C00000"/>
                </a:solidFill>
              </a:rPr>
              <a:t>Тыквина</a:t>
            </a:r>
            <a:r>
              <a:rPr lang="ru-RU" altLang="ru-RU" sz="1600">
                <a:solidFill>
                  <a:srgbClr val="C00000"/>
                </a:solidFill>
              </a:rPr>
              <a:t> – </a:t>
            </a:r>
            <a:r>
              <a:rPr lang="ru-RU" altLang="ru-RU" sz="1600"/>
              <a:t>многосемянный ложный плод с твердым, жестким, одревесневающим или кожистым экзокарпием и сочным мезо- и эндокарпием. Тыквина образуется из цветков с нижней завязью, плод тыквину имеют тыква, дыня, арбуз, огурец.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i="1">
                <a:solidFill>
                  <a:srgbClr val="C00000"/>
                </a:solidFill>
              </a:rPr>
              <a:t>Земляничина</a:t>
            </a:r>
            <a:r>
              <a:rPr lang="ru-RU" altLang="ru-RU" sz="1600">
                <a:solidFill>
                  <a:srgbClr val="C00000"/>
                </a:solidFill>
              </a:rPr>
              <a:t>, или </a:t>
            </a:r>
            <a:r>
              <a:rPr lang="ru-RU" altLang="ru-RU" sz="1600" i="1">
                <a:solidFill>
                  <a:srgbClr val="C00000"/>
                </a:solidFill>
              </a:rPr>
              <a:t>фрага</a:t>
            </a:r>
            <a:r>
              <a:rPr lang="ru-RU" altLang="ru-RU" sz="1600">
                <a:solidFill>
                  <a:srgbClr val="C00000"/>
                </a:solidFill>
              </a:rPr>
              <a:t> – </a:t>
            </a:r>
            <a:r>
              <a:rPr lang="ru-RU" altLang="ru-RU" sz="1600"/>
              <a:t>ложный плод (земляника, клубника), образованный из выпуклого сочного цветоложа, на котором находятся настоящие плоды-орешки.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600" i="1">
                <a:solidFill>
                  <a:srgbClr val="C00000"/>
                </a:solidFill>
              </a:rPr>
              <a:t>Цинародий</a:t>
            </a:r>
            <a:r>
              <a:rPr lang="ru-RU" altLang="ru-RU" sz="1600">
                <a:solidFill>
                  <a:srgbClr val="C00000"/>
                </a:solidFill>
              </a:rPr>
              <a:t>  – </a:t>
            </a:r>
            <a:r>
              <a:rPr lang="ru-RU" altLang="ru-RU" sz="1600"/>
              <a:t>также ложный плод, характерный для шиповника. Бокаловидное окрашенное цветоложе скрывает настоящие плоды орешки, густо покрытые волосками.</a:t>
            </a:r>
          </a:p>
        </p:txBody>
      </p:sp>
      <p:pic>
        <p:nvPicPr>
          <p:cNvPr id="1434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3211513"/>
            <a:ext cx="3565525" cy="317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357188" y="71438"/>
            <a:ext cx="83915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Классификация плодов</a:t>
            </a:r>
          </a:p>
        </p:txBody>
      </p:sp>
    </p:spTree>
  </p:cSld>
  <p:clrMapOvr>
    <a:masterClrMapping/>
  </p:clrMapOvr>
  <p:transition spd="slow">
    <p:split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A0DBEBC-47DF-3C6C-0CCC-FE07DE205854}"/>
              </a:ext>
            </a:extLst>
          </p:cNvPr>
          <p:cNvSpPr txBox="1"/>
          <p:nvPr/>
        </p:nvSpPr>
        <p:spPr>
          <a:xfrm>
            <a:off x="431540" y="764704"/>
            <a:ext cx="8280920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b="0" i="0" dirty="0">
                <a:solidFill>
                  <a:srgbClr val="2021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Выделяют </a:t>
            </a:r>
            <a:r>
              <a:rPr lang="ru-RU" b="1" i="0" dirty="0">
                <a:solidFill>
                  <a:srgbClr val="2021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два</a:t>
            </a:r>
            <a:r>
              <a:rPr lang="ru-RU" b="0" i="0" dirty="0">
                <a:solidFill>
                  <a:srgbClr val="2021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основных вида гинецея: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2021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b="1" i="0" dirty="0">
                <a:solidFill>
                  <a:srgbClr val="2021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Апокарпный гинецей </a:t>
            </a:r>
            <a:r>
              <a:rPr lang="ru-RU" b="0" i="0" dirty="0">
                <a:solidFill>
                  <a:srgbClr val="2021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— состоит из самостоятельных плодолистиков, отличается краевой </a:t>
            </a:r>
            <a:r>
              <a:rPr lang="ru-RU" b="0" i="0" u="none" strike="noStrike" dirty="0" err="1">
                <a:solidFill>
                  <a:srgbClr val="0645A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  <a:hlinkClick r:id="rId2" tooltip="Плацентация"/>
              </a:rPr>
              <a:t>плацентацией</a:t>
            </a:r>
            <a:r>
              <a:rPr lang="ru-RU" b="0" i="0" dirty="0">
                <a:solidFill>
                  <a:srgbClr val="2021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2021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а) </a:t>
            </a:r>
            <a:r>
              <a:rPr lang="ru-RU" b="1" i="1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Поликарпный</a:t>
            </a:r>
            <a:r>
              <a:rPr lang="ru-RU" b="1" i="1" dirty="0">
                <a:solidFill>
                  <a:srgbClr val="2021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гинецей </a:t>
            </a:r>
            <a:r>
              <a:rPr lang="ru-RU" b="0" i="0" dirty="0">
                <a:solidFill>
                  <a:srgbClr val="2021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— состоит из множества самостоятельных плодолистиков с краевой </a:t>
            </a:r>
            <a:r>
              <a:rPr lang="ru-RU" b="0" i="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плацентацией</a:t>
            </a:r>
            <a:r>
              <a:rPr lang="ru-RU" b="0" i="0" dirty="0">
                <a:solidFill>
                  <a:srgbClr val="2021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2021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б) </a:t>
            </a:r>
            <a:r>
              <a:rPr lang="ru-RU" b="1" i="1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Монокарпный</a:t>
            </a:r>
            <a:r>
              <a:rPr lang="ru-RU" b="1" i="1" dirty="0">
                <a:solidFill>
                  <a:srgbClr val="2021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гинецей </a:t>
            </a:r>
            <a:r>
              <a:rPr lang="ru-RU" b="0" i="0" dirty="0">
                <a:solidFill>
                  <a:srgbClr val="2021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— состоит из единственного пестика с краевой </a:t>
            </a:r>
            <a:r>
              <a:rPr lang="ru-RU" b="0" i="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плацентацией</a:t>
            </a:r>
            <a:r>
              <a:rPr lang="ru-RU" b="0" i="0" dirty="0">
                <a:solidFill>
                  <a:srgbClr val="2021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0" i="0" dirty="0">
                <a:solidFill>
                  <a:srgbClr val="2021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b="1" i="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Ценокарпный</a:t>
            </a:r>
            <a:r>
              <a:rPr lang="ru-RU" b="1" i="0" dirty="0">
                <a:solidFill>
                  <a:srgbClr val="2021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гинецей </a:t>
            </a:r>
            <a:r>
              <a:rPr lang="ru-RU" b="0" i="0" dirty="0">
                <a:solidFill>
                  <a:srgbClr val="2021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— состоит из нескольких сросшихся плодолистиков, образующих единый </a:t>
            </a:r>
            <a:r>
              <a:rPr lang="ru-RU" b="0" i="0" u="none" strike="noStrike" dirty="0">
                <a:solidFill>
                  <a:srgbClr val="0645AD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  <a:hlinkClick r:id="rId3" tooltip="Пестик"/>
              </a:rPr>
              <a:t>пестик</a:t>
            </a:r>
            <a:r>
              <a:rPr lang="ru-RU" b="0" i="0" dirty="0">
                <a:solidFill>
                  <a:srgbClr val="2021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Выделяют три разновидности </a:t>
            </a:r>
            <a:r>
              <a:rPr lang="ru-RU" b="0" i="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ценокарпного</a:t>
            </a:r>
            <a:r>
              <a:rPr lang="ru-RU" b="0" i="0" dirty="0">
                <a:solidFill>
                  <a:srgbClr val="2021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гинецея: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b="1" i="0" dirty="0">
                <a:solidFill>
                  <a:srgbClr val="2021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а) </a:t>
            </a:r>
            <a:r>
              <a:rPr lang="ru-RU" b="1" i="1" dirty="0">
                <a:solidFill>
                  <a:srgbClr val="2021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Синкарпный</a:t>
            </a:r>
            <a:r>
              <a:rPr lang="ru-RU" b="1" i="0" dirty="0">
                <a:solidFill>
                  <a:srgbClr val="2021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0" i="0" dirty="0">
                <a:solidFill>
                  <a:srgbClr val="2021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— несколько сросшихся стенками плодолистиков, </a:t>
            </a:r>
            <a:r>
              <a:rPr lang="ru-RU" b="0" i="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плацентация</a:t>
            </a:r>
            <a:r>
              <a:rPr lang="ru-RU" b="0" i="0" dirty="0">
                <a:solidFill>
                  <a:srgbClr val="2021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центрально-угловая.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b="1" i="0" dirty="0">
                <a:solidFill>
                  <a:srgbClr val="2021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б) </a:t>
            </a:r>
            <a:r>
              <a:rPr lang="ru-RU" b="1" i="1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Паракарпный</a:t>
            </a:r>
            <a:r>
              <a:rPr lang="ru-RU" b="1" i="0" dirty="0">
                <a:solidFill>
                  <a:srgbClr val="2021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0" i="0" dirty="0">
                <a:solidFill>
                  <a:srgbClr val="2021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— то же, но стенки плодолистиков не сохранились. </a:t>
            </a:r>
            <a:r>
              <a:rPr lang="ru-RU" b="0" i="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Плацентация</a:t>
            </a:r>
            <a:r>
              <a:rPr lang="ru-RU" b="0" i="0" dirty="0">
                <a:solidFill>
                  <a:srgbClr val="2021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0" i="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постенная</a:t>
            </a:r>
            <a:r>
              <a:rPr lang="ru-RU" b="0" i="0" dirty="0">
                <a:solidFill>
                  <a:srgbClr val="2021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ru-RU" b="1" i="0" dirty="0">
                <a:solidFill>
                  <a:srgbClr val="2021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в) </a:t>
            </a:r>
            <a:r>
              <a:rPr lang="ru-RU" b="1" i="1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Лизикарпный</a:t>
            </a:r>
            <a:r>
              <a:rPr lang="ru-RU" b="1" i="0" dirty="0">
                <a:solidFill>
                  <a:srgbClr val="2021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0" i="0" dirty="0">
                <a:solidFill>
                  <a:srgbClr val="2021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— отличается от </a:t>
            </a:r>
            <a:r>
              <a:rPr lang="ru-RU" b="0" i="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паракарпного</a:t>
            </a:r>
            <a:r>
              <a:rPr lang="ru-RU" b="0" i="0" dirty="0">
                <a:solidFill>
                  <a:srgbClr val="2021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колончатой (центральной) </a:t>
            </a:r>
            <a:r>
              <a:rPr lang="ru-RU" b="0" i="0" dirty="0" err="1">
                <a:solidFill>
                  <a:srgbClr val="2021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плацентацией</a:t>
            </a:r>
            <a:r>
              <a:rPr lang="ru-RU" b="0" i="0" dirty="0">
                <a:solidFill>
                  <a:srgbClr val="202122"/>
                </a:solidFill>
                <a:effectLst/>
                <a:highlight>
                  <a:srgbClr val="FF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86940067"/>
      </p:ext>
    </p:extLst>
  </p:cSld>
  <p:clrMapOvr>
    <a:masterClrMapping/>
  </p:clrMapOvr>
  <p:transition spd="slow">
    <p:split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Созревший гранат">
            <a:extLst>
              <a:ext uri="{FF2B5EF4-FFF2-40B4-BE49-F238E27FC236}">
                <a16:creationId xmlns:a16="http://schemas.microsoft.com/office/drawing/2014/main" id="{96D32AD7-9A4A-F468-68F5-4BFA5F01FC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8618"/>
            <a:ext cx="9144000" cy="6100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6482761"/>
      </p:ext>
    </p:extLst>
  </p:cSld>
  <p:clrMapOvr>
    <a:masterClrMapping/>
  </p:clrMapOvr>
  <p:transition spd="slow">
    <p:split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42875" y="71438"/>
            <a:ext cx="8858250" cy="500062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301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563" y="642938"/>
            <a:ext cx="4949825" cy="250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563" y="3357563"/>
            <a:ext cx="4968875" cy="315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802940"/>
      </p:ext>
    </p:extLst>
  </p:cSld>
  <p:clrMapOvr>
    <a:masterClrMapping/>
  </p:clrMapOvr>
  <p:transition spd="slow">
    <p:split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42875" y="71438"/>
            <a:ext cx="8858250" cy="500062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403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313" y="2781300"/>
            <a:ext cx="449580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5" name="Text Box 8"/>
          <p:cNvSpPr txBox="1">
            <a:spLocks noChangeArrowheads="1"/>
          </p:cNvSpPr>
          <p:nvPr/>
        </p:nvSpPr>
        <p:spPr bwMode="auto">
          <a:xfrm>
            <a:off x="1258888" y="1773238"/>
            <a:ext cx="62484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 зависимости от положения различают:</a:t>
            </a:r>
          </a:p>
        </p:txBody>
      </p:sp>
      <p:sp>
        <p:nvSpPr>
          <p:cNvPr id="44036" name="Text Box 9"/>
          <p:cNvSpPr txBox="1">
            <a:spLocks noChangeArrowheads="1"/>
          </p:cNvSpPr>
          <p:nvPr/>
        </p:nvSpPr>
        <p:spPr bwMode="auto">
          <a:xfrm>
            <a:off x="5364163" y="3141663"/>
            <a:ext cx="3530600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2900" indent="-342900">
              <a:spcBef>
                <a:spcPct val="0"/>
              </a:spcBef>
              <a:buFont typeface="+mj-lt"/>
              <a:buAutoNum type="arabicPeriod"/>
            </a:pPr>
            <a:r>
              <a:rPr lang="ru-RU" altLang="ru-RU" sz="1800" dirty="0">
                <a:latin typeface="Arial" pitchFamily="34" charset="0"/>
                <a:cs typeface="Arial" pitchFamily="34" charset="0"/>
              </a:rPr>
              <a:t>Верхнюю завязь;</a:t>
            </a:r>
          </a:p>
          <a:p>
            <a:pPr marL="342900" indent="-342900">
              <a:spcBef>
                <a:spcPct val="0"/>
              </a:spcBef>
              <a:buFont typeface="+mj-lt"/>
              <a:buAutoNum type="arabicPeriod"/>
            </a:pPr>
            <a:r>
              <a:rPr lang="ru-RU" altLang="ru-RU" sz="1800" dirty="0">
                <a:latin typeface="Arial" pitchFamily="34" charset="0"/>
                <a:cs typeface="Arial" pitchFamily="34" charset="0"/>
              </a:rPr>
              <a:t>Полунижнюю завязь;</a:t>
            </a:r>
          </a:p>
          <a:p>
            <a:pPr marL="342900" indent="-342900">
              <a:spcBef>
                <a:spcPct val="0"/>
              </a:spcBef>
              <a:buFont typeface="+mj-lt"/>
              <a:buAutoNum type="arabicPeriod"/>
            </a:pPr>
            <a:r>
              <a:rPr lang="ru-RU" altLang="ru-RU" sz="1800" dirty="0">
                <a:latin typeface="Arial" pitchFamily="34" charset="0"/>
                <a:cs typeface="Arial" pitchFamily="34" charset="0"/>
              </a:rPr>
              <a:t>Нижнюю завязь;</a:t>
            </a:r>
          </a:p>
          <a:p>
            <a:pPr marL="342900" indent="-342900">
              <a:spcBef>
                <a:spcPct val="0"/>
              </a:spcBef>
              <a:buFont typeface="+mj-lt"/>
              <a:buAutoNum type="arabicPeriod"/>
            </a:pPr>
            <a:r>
              <a:rPr lang="ru-RU" altLang="ru-RU" sz="1800" dirty="0">
                <a:latin typeface="Arial" pitchFamily="34" charset="0"/>
                <a:cs typeface="Arial" pitchFamily="34" charset="0"/>
              </a:rPr>
              <a:t>Верхнюю, окруженную стенками </a:t>
            </a:r>
            <a:r>
              <a:rPr lang="ru-RU" altLang="ru-RU" sz="1800" dirty="0" err="1">
                <a:latin typeface="Arial" pitchFamily="34" charset="0"/>
                <a:cs typeface="Arial" pitchFamily="34" charset="0"/>
              </a:rPr>
              <a:t>гипантия</a:t>
            </a:r>
            <a:r>
              <a:rPr lang="ru-RU" altLang="ru-RU" sz="18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7250" y="71438"/>
            <a:ext cx="7572375" cy="46196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Олимпиадникам:</a:t>
            </a:r>
            <a:endParaRPr lang="ru-RU" sz="24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64773231"/>
      </p:ext>
    </p:extLst>
  </p:cSld>
  <p:clrMapOvr>
    <a:masterClrMapping/>
  </p:clrMapOvr>
  <p:transition spd="slow">
    <p:split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786313" y="642938"/>
            <a:ext cx="4214812" cy="6072187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627" name="Text Box 13"/>
          <p:cNvSpPr txBox="1">
            <a:spLocks noChangeArrowheads="1"/>
          </p:cNvSpPr>
          <p:nvPr/>
        </p:nvSpPr>
        <p:spPr bwMode="auto">
          <a:xfrm>
            <a:off x="4968875" y="642938"/>
            <a:ext cx="3960813" cy="590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914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1371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1828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lvl="4"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/>
              <a:t>Что обозначено на рисунке цифрами 1 – 7?</a:t>
            </a:r>
          </a:p>
          <a:p>
            <a:pPr marL="0" lvl="4" eaLnBrk="1" hangingPunct="1">
              <a:spcBef>
                <a:spcPct val="0"/>
              </a:spcBef>
              <a:buFontTx/>
              <a:buNone/>
            </a:pPr>
            <a:endParaRPr lang="ru-RU" altLang="ru-RU" sz="1800" dirty="0"/>
          </a:p>
          <a:p>
            <a:pPr marL="0" lvl="4"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/>
              <a:t>1 – орех</a:t>
            </a:r>
          </a:p>
          <a:p>
            <a:pPr marL="0" lvl="4"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/>
              <a:t>2 – желудь с плюской</a:t>
            </a:r>
          </a:p>
          <a:p>
            <a:pPr marL="0" lvl="4"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/>
              <a:t>3 – семянка</a:t>
            </a:r>
          </a:p>
          <a:p>
            <a:pPr marL="0" lvl="4"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/>
              <a:t>4 – зерновка</a:t>
            </a:r>
          </a:p>
          <a:p>
            <a:pPr marL="0" lvl="4"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/>
              <a:t>5 – крылатка</a:t>
            </a:r>
          </a:p>
          <a:p>
            <a:pPr marL="0" lvl="4"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/>
              <a:t>6 – сочный </a:t>
            </a:r>
            <a:r>
              <a:rPr lang="ru-RU" altLang="ru-RU" sz="1800" dirty="0" err="1"/>
              <a:t>многоорешек</a:t>
            </a:r>
            <a:r>
              <a:rPr lang="ru-RU" altLang="ru-RU" sz="1800" dirty="0"/>
              <a:t> и орешки</a:t>
            </a:r>
          </a:p>
          <a:p>
            <a:pPr marL="0" lvl="4"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/>
              <a:t>7 – сборный сухой </a:t>
            </a:r>
            <a:r>
              <a:rPr lang="ru-RU" altLang="ru-RU" sz="1800" dirty="0" err="1"/>
              <a:t>многоорешек</a:t>
            </a:r>
            <a:endParaRPr lang="ru-RU" altLang="ru-RU" sz="1800" dirty="0"/>
          </a:p>
          <a:p>
            <a:pPr marL="0" lvl="4" eaLnBrk="1" hangingPunct="1">
              <a:spcBef>
                <a:spcPct val="0"/>
              </a:spcBef>
              <a:buFontTx/>
              <a:buNone/>
            </a:pPr>
            <a:endParaRPr lang="ru-RU" altLang="ru-RU" sz="1800" dirty="0"/>
          </a:p>
          <a:p>
            <a:pPr marL="0" lvl="4"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/>
              <a:t>Что обозначено на рисунке цифрами 1 – 7?</a:t>
            </a:r>
          </a:p>
          <a:p>
            <a:pPr marL="0" lvl="4" eaLnBrk="1" hangingPunct="1">
              <a:spcBef>
                <a:spcPct val="0"/>
              </a:spcBef>
              <a:buFontTx/>
              <a:buNone/>
            </a:pPr>
            <a:endParaRPr lang="ru-RU" altLang="ru-RU" sz="1800" dirty="0"/>
          </a:p>
          <a:p>
            <a:pPr marL="0" lvl="4"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/>
              <a:t>1 – коробочки белены и мака</a:t>
            </a:r>
          </a:p>
          <a:p>
            <a:pPr marL="0" lvl="4"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/>
              <a:t>2 – коробочка дурмана</a:t>
            </a:r>
          </a:p>
          <a:p>
            <a:pPr marL="0" lvl="4"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/>
              <a:t>3 – стручок капусты</a:t>
            </a:r>
          </a:p>
          <a:p>
            <a:pPr marL="0" lvl="4"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/>
              <a:t>4 – боб гороха</a:t>
            </a:r>
          </a:p>
          <a:p>
            <a:pPr marL="0" lvl="4"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/>
              <a:t>5 – коробочка хлопчатника</a:t>
            </a:r>
          </a:p>
          <a:p>
            <a:pPr marL="0" lvl="4"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/>
              <a:t>6 – </a:t>
            </a:r>
            <a:r>
              <a:rPr lang="ru-RU" altLang="ru-RU" sz="1800" dirty="0" err="1"/>
              <a:t>стручочек</a:t>
            </a:r>
            <a:r>
              <a:rPr lang="ru-RU" altLang="ru-RU" sz="1800" dirty="0"/>
              <a:t> ярутки</a:t>
            </a:r>
          </a:p>
          <a:p>
            <a:pPr marL="0" lvl="4"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/>
              <a:t>7 – стручок дикой редьки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42875" y="71438"/>
            <a:ext cx="8858250" cy="500062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357188" y="71438"/>
            <a:ext cx="83915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Подведем итоги:</a:t>
            </a:r>
          </a:p>
        </p:txBody>
      </p:sp>
      <p:pic>
        <p:nvPicPr>
          <p:cNvPr id="1536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25" y="857250"/>
            <a:ext cx="3511550" cy="264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3786188"/>
            <a:ext cx="3786187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66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662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2662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2662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2662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2662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2662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26627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786313" y="642938"/>
            <a:ext cx="4214812" cy="6072187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627" name="Text Box 13"/>
          <p:cNvSpPr txBox="1">
            <a:spLocks noChangeArrowheads="1"/>
          </p:cNvSpPr>
          <p:nvPr/>
        </p:nvSpPr>
        <p:spPr bwMode="auto">
          <a:xfrm>
            <a:off x="4782285" y="625164"/>
            <a:ext cx="3960813" cy="5632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4572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9144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1371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1828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lvl="4"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/>
              <a:t>Что обозначено на рисунке цифрами 1 – 7?</a:t>
            </a:r>
          </a:p>
          <a:p>
            <a:pPr marL="0" lvl="4" eaLnBrk="1" hangingPunct="1">
              <a:spcBef>
                <a:spcPct val="0"/>
              </a:spcBef>
              <a:buFontTx/>
              <a:buNone/>
            </a:pPr>
            <a:endParaRPr lang="ru-RU" altLang="ru-RU" sz="1800" dirty="0"/>
          </a:p>
          <a:p>
            <a:pPr marL="0" lvl="4"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/>
              <a:t>1 –</a:t>
            </a:r>
            <a:endParaRPr lang="en-US" altLang="ru-RU" sz="1800" dirty="0"/>
          </a:p>
          <a:p>
            <a:pPr marL="0" lvl="4"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/>
              <a:t>2 –</a:t>
            </a:r>
            <a:endParaRPr lang="en-US" altLang="ru-RU" sz="1800" dirty="0"/>
          </a:p>
          <a:p>
            <a:pPr marL="0" lvl="4"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/>
              <a:t>3 –</a:t>
            </a:r>
            <a:endParaRPr lang="en-US" altLang="ru-RU" sz="1800" dirty="0"/>
          </a:p>
          <a:p>
            <a:pPr marL="0" lvl="4"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/>
              <a:t>4 –</a:t>
            </a:r>
            <a:endParaRPr lang="en-US" altLang="ru-RU" sz="1800" dirty="0"/>
          </a:p>
          <a:p>
            <a:pPr marL="0" lvl="4"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/>
              <a:t>5 –</a:t>
            </a:r>
            <a:endParaRPr lang="en-US" altLang="ru-RU" sz="1800" dirty="0"/>
          </a:p>
          <a:p>
            <a:pPr marL="0" lvl="4"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/>
              <a:t>6 –</a:t>
            </a:r>
            <a:endParaRPr lang="en-US" altLang="ru-RU" sz="1800" dirty="0"/>
          </a:p>
          <a:p>
            <a:pPr marL="0" lvl="4"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/>
              <a:t>7 – </a:t>
            </a:r>
          </a:p>
          <a:p>
            <a:pPr marL="0" lvl="4"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/>
              <a:t>Что обозначено на рисунке цифрами 1 – 7?</a:t>
            </a:r>
          </a:p>
          <a:p>
            <a:pPr marL="0" lvl="4" eaLnBrk="1" hangingPunct="1">
              <a:spcBef>
                <a:spcPct val="0"/>
              </a:spcBef>
              <a:buFontTx/>
              <a:buNone/>
            </a:pPr>
            <a:endParaRPr lang="ru-RU" altLang="ru-RU" sz="1800" dirty="0"/>
          </a:p>
          <a:p>
            <a:pPr marL="0" lvl="4"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/>
              <a:t>1 –</a:t>
            </a:r>
            <a:endParaRPr lang="en-US" altLang="ru-RU" sz="1800" dirty="0"/>
          </a:p>
          <a:p>
            <a:pPr marL="0" lvl="4"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/>
              <a:t>2 – </a:t>
            </a:r>
          </a:p>
          <a:p>
            <a:pPr marL="0" lvl="4"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/>
              <a:t>3 – </a:t>
            </a:r>
          </a:p>
          <a:p>
            <a:pPr marL="0" lvl="4"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/>
              <a:t>4 – </a:t>
            </a:r>
          </a:p>
          <a:p>
            <a:pPr marL="0" lvl="4"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/>
              <a:t>5 – </a:t>
            </a:r>
          </a:p>
          <a:p>
            <a:pPr marL="0" lvl="4"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/>
              <a:t>6 – </a:t>
            </a:r>
          </a:p>
          <a:p>
            <a:pPr marL="0" lvl="4"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/>
              <a:t>7 –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42875" y="71438"/>
            <a:ext cx="8858250" cy="500062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357188" y="71438"/>
            <a:ext cx="83915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Подведем итоги:</a:t>
            </a:r>
          </a:p>
        </p:txBody>
      </p:sp>
      <p:pic>
        <p:nvPicPr>
          <p:cNvPr id="1536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825" y="857250"/>
            <a:ext cx="3511550" cy="264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3786188"/>
            <a:ext cx="3786187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1691010"/>
      </p:ext>
    </p:extLst>
  </p:cSld>
  <p:clrMapOvr>
    <a:masterClrMapping/>
  </p:clrMapOvr>
  <p:transition spd="slow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66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66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66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66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66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66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66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66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66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2662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2662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2662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2662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2662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2662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571500" y="4929188"/>
            <a:ext cx="3643313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latin typeface="Tahoma" pitchFamily="34" charset="0"/>
              </a:rPr>
              <a:t>1 – костянка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latin typeface="Tahoma" pitchFamily="34" charset="0"/>
              </a:rPr>
              <a:t>2 – ягода винограда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latin typeface="Tahoma" pitchFamily="34" charset="0"/>
              </a:rPr>
              <a:t>3 – ягода крыжовника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latin typeface="Tahoma" pitchFamily="34" charset="0"/>
              </a:rPr>
              <a:t>4 – сборная костянка малины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latin typeface="Tahoma" pitchFamily="34" charset="0"/>
              </a:rPr>
              <a:t>5 – сборная костянка ежевики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42875" y="71438"/>
            <a:ext cx="8858250" cy="500062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357188" y="71438"/>
            <a:ext cx="83915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Подведем итоги. Назовите типы плодов:</a:t>
            </a:r>
          </a:p>
        </p:txBody>
      </p:sp>
      <p:pic>
        <p:nvPicPr>
          <p:cNvPr id="16389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714375"/>
            <a:ext cx="7715250" cy="399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5143500" y="4929188"/>
            <a:ext cx="36433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latin typeface="Tahoma" pitchFamily="34" charset="0"/>
              </a:rPr>
              <a:t>6 – гранатина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latin typeface="Tahoma" pitchFamily="34" charset="0"/>
              </a:rPr>
              <a:t>7 – тыквина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latin typeface="Tahoma" pitchFamily="34" charset="0"/>
              </a:rPr>
              <a:t>8 – яблоко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latin typeface="Tahoma" pitchFamily="34" charset="0"/>
              </a:rPr>
              <a:t>9 – померанец</a:t>
            </a:r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339646" y="5085184"/>
            <a:ext cx="3643313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>
                <a:latin typeface="Tahoma" pitchFamily="34" charset="0"/>
              </a:rPr>
              <a:t>1 –</a:t>
            </a:r>
            <a:endParaRPr lang="en-US" altLang="ru-RU" sz="1800" dirty="0">
              <a:latin typeface="Tahoma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>
                <a:latin typeface="Tahoma" pitchFamily="34" charset="0"/>
              </a:rPr>
              <a:t>2 –</a:t>
            </a:r>
            <a:endParaRPr lang="en-US" altLang="ru-RU" sz="1800" dirty="0">
              <a:latin typeface="Tahoma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>
                <a:latin typeface="Tahoma" pitchFamily="34" charset="0"/>
              </a:rPr>
              <a:t>3 –</a:t>
            </a:r>
            <a:endParaRPr lang="en-US" altLang="ru-RU" sz="1800" dirty="0">
              <a:latin typeface="Tahoma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>
                <a:latin typeface="Tahoma" pitchFamily="34" charset="0"/>
              </a:rPr>
              <a:t>4 –</a:t>
            </a:r>
            <a:endParaRPr lang="en-US" altLang="ru-RU" sz="1800" dirty="0">
              <a:latin typeface="Tahoma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>
                <a:latin typeface="Tahoma" pitchFamily="34" charset="0"/>
              </a:rPr>
              <a:t>5 –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42875" y="71438"/>
            <a:ext cx="8858250" cy="500062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357188" y="71438"/>
            <a:ext cx="83915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Подведем итоги. Назовите типы плодов:</a:t>
            </a:r>
          </a:p>
        </p:txBody>
      </p:sp>
      <p:pic>
        <p:nvPicPr>
          <p:cNvPr id="16389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714375"/>
            <a:ext cx="7715250" cy="399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5143500" y="4929188"/>
            <a:ext cx="364331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>
                <a:latin typeface="Tahoma" pitchFamily="34" charset="0"/>
              </a:rPr>
              <a:t>6 –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>
                <a:latin typeface="Tahoma" pitchFamily="34" charset="0"/>
              </a:rPr>
              <a:t>7 –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>
                <a:latin typeface="Tahoma" pitchFamily="34" charset="0"/>
              </a:rPr>
              <a:t>8 –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>
                <a:latin typeface="Tahoma" pitchFamily="34" charset="0"/>
              </a:rPr>
              <a:t>9 – </a:t>
            </a:r>
          </a:p>
        </p:txBody>
      </p:sp>
    </p:spTree>
    <p:extLst>
      <p:ext uri="{BB962C8B-B14F-4D97-AF65-F5344CB8AC3E}">
        <p14:creationId xmlns:p14="http://schemas.microsoft.com/office/powerpoint/2010/main" val="2257226189"/>
      </p:ext>
    </p:extLst>
  </p:cSld>
  <p:clrMapOvr>
    <a:masterClrMapping/>
  </p:clrMapOvr>
  <p:transition spd="slow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8" name="Text Box 4"/>
          <p:cNvSpPr txBox="1">
            <a:spLocks noChangeArrowheads="1"/>
          </p:cNvSpPr>
          <p:nvPr/>
        </p:nvSpPr>
        <p:spPr bwMode="auto">
          <a:xfrm>
            <a:off x="4932363" y="1428750"/>
            <a:ext cx="4032250" cy="4246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ru-RU" altLang="ru-RU" sz="1800" dirty="0">
                <a:latin typeface="Tahoma" pitchFamily="34" charset="0"/>
              </a:rPr>
              <a:t>Какие плоды называют ложными?</a:t>
            </a: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ru-RU" altLang="ru-RU" sz="1800" dirty="0">
                <a:latin typeface="Tahoma" pitchFamily="34" charset="0"/>
              </a:rPr>
              <a:t>Какие части цветка яблони принимают участие в образовании плода?</a:t>
            </a: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ru-RU" altLang="ru-RU" sz="1800" dirty="0">
                <a:latin typeface="Tahoma" pitchFamily="34" charset="0"/>
              </a:rPr>
              <a:t>Какие части цветка земляники принимают участие в образовании плода?</a:t>
            </a: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ru-RU" altLang="ru-RU" sz="1800" dirty="0">
                <a:latin typeface="Tahoma" pitchFamily="34" charset="0"/>
              </a:rPr>
              <a:t>Что образуется из пестиков в цветке земляники?</a:t>
            </a: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ru-RU" altLang="ru-RU" sz="1800" dirty="0">
                <a:latin typeface="Tahoma" pitchFamily="34" charset="0"/>
              </a:rPr>
              <a:t>Какие части цветка шиповника принимают участие в образовании плода?</a:t>
            </a:r>
          </a:p>
          <a:p>
            <a:pPr eaLnBrk="1" hangingPunct="1">
              <a:spcBef>
                <a:spcPct val="0"/>
              </a:spcBef>
              <a:buFontTx/>
              <a:buAutoNum type="arabicPeriod"/>
            </a:pPr>
            <a:r>
              <a:rPr lang="ru-RU" altLang="ru-RU" sz="1800" dirty="0">
                <a:latin typeface="Tahoma" pitchFamily="34" charset="0"/>
              </a:rPr>
              <a:t>Что образуется из пестиков в цветке шиповника?</a:t>
            </a:r>
          </a:p>
        </p:txBody>
      </p:sp>
      <p:pic>
        <p:nvPicPr>
          <p:cNvPr id="17411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989138"/>
            <a:ext cx="4176712" cy="371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2875" y="71438"/>
            <a:ext cx="8858250" cy="500062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357188" y="71438"/>
            <a:ext cx="83915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Подведем итоги:</a:t>
            </a:r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2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2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2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22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22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22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22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22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22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22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22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22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22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22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22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22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22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22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357688" y="642938"/>
            <a:ext cx="4643437" cy="6072187"/>
          </a:xfrm>
          <a:prstGeom prst="rect">
            <a:avLst/>
          </a:prstGeom>
          <a:solidFill>
            <a:srgbClr val="B8E1EB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4572000" y="765175"/>
            <a:ext cx="4321175" cy="563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1800" dirty="0">
                <a:latin typeface="+mn-lt"/>
              </a:rPr>
              <a:t>Иногда в образовании плода принимают участие и другие части цветка (тычинки, околоцветник, цветоложе).</a:t>
            </a:r>
          </a:p>
          <a:p>
            <a:pPr algn="ctr">
              <a:defRPr/>
            </a:pPr>
            <a:endParaRPr lang="ru-RU" sz="1800" dirty="0">
              <a:solidFill>
                <a:srgbClr val="FF3300"/>
              </a:solidFill>
              <a:latin typeface="+mn-lt"/>
            </a:endParaRPr>
          </a:p>
          <a:p>
            <a:pPr algn="ctr">
              <a:defRPr/>
            </a:pPr>
            <a:r>
              <a:rPr lang="ru-RU" sz="1800" dirty="0">
                <a:solidFill>
                  <a:srgbClr val="FF3300"/>
                </a:solidFill>
                <a:latin typeface="+mn-lt"/>
              </a:rPr>
              <a:t>Строение плода:</a:t>
            </a:r>
          </a:p>
          <a:p>
            <a:pPr>
              <a:defRPr/>
            </a:pPr>
            <a:r>
              <a:rPr lang="ru-RU" sz="1800" dirty="0">
                <a:latin typeface="+mn-lt"/>
              </a:rPr>
              <a:t>плодоножка; </a:t>
            </a:r>
            <a:r>
              <a:rPr lang="en-US" sz="1800" dirty="0">
                <a:latin typeface="+mn-lt"/>
              </a:rPr>
              <a:t>1</a:t>
            </a:r>
            <a:r>
              <a:rPr lang="ru-RU" sz="1800" dirty="0">
                <a:latin typeface="+mn-lt"/>
              </a:rPr>
              <a:t> — </a:t>
            </a:r>
            <a:r>
              <a:rPr lang="ru-RU" sz="1800" dirty="0" err="1">
                <a:latin typeface="+mn-lt"/>
              </a:rPr>
              <a:t>экзокарпий</a:t>
            </a:r>
            <a:r>
              <a:rPr lang="ru-RU" sz="1800" dirty="0">
                <a:latin typeface="+mn-lt"/>
              </a:rPr>
              <a:t>; </a:t>
            </a:r>
            <a:r>
              <a:rPr lang="en-US" sz="1800" dirty="0">
                <a:latin typeface="+mn-lt"/>
              </a:rPr>
              <a:t>2</a:t>
            </a:r>
            <a:r>
              <a:rPr lang="ru-RU" sz="1800" dirty="0">
                <a:latin typeface="+mn-lt"/>
              </a:rPr>
              <a:t> — </a:t>
            </a:r>
            <a:r>
              <a:rPr lang="ru-RU" sz="1800" dirty="0" err="1">
                <a:latin typeface="+mn-lt"/>
              </a:rPr>
              <a:t>мезокарпий</a:t>
            </a:r>
            <a:r>
              <a:rPr lang="ru-RU" sz="1800" dirty="0">
                <a:latin typeface="+mn-lt"/>
              </a:rPr>
              <a:t>; </a:t>
            </a:r>
            <a:r>
              <a:rPr lang="en-US" sz="1800" dirty="0">
                <a:latin typeface="+mn-lt"/>
              </a:rPr>
              <a:t>3</a:t>
            </a:r>
            <a:r>
              <a:rPr lang="ru-RU" sz="1800" dirty="0">
                <a:latin typeface="+mn-lt"/>
              </a:rPr>
              <a:t> — </a:t>
            </a:r>
            <a:r>
              <a:rPr lang="ru-RU" sz="1800" dirty="0" err="1">
                <a:latin typeface="+mn-lt"/>
              </a:rPr>
              <a:t>эндокарпий</a:t>
            </a:r>
            <a:r>
              <a:rPr lang="ru-RU" sz="1800" dirty="0">
                <a:latin typeface="+mn-lt"/>
              </a:rPr>
              <a:t>; </a:t>
            </a:r>
            <a:r>
              <a:rPr lang="en-US" sz="1800" dirty="0">
                <a:latin typeface="+mn-lt"/>
              </a:rPr>
              <a:t>4</a:t>
            </a:r>
            <a:r>
              <a:rPr lang="ru-RU" sz="1800" dirty="0">
                <a:latin typeface="+mn-lt"/>
              </a:rPr>
              <a:t> — семя.</a:t>
            </a:r>
          </a:p>
          <a:p>
            <a:pPr>
              <a:defRPr/>
            </a:pPr>
            <a:endParaRPr lang="ru-RU" sz="1800" i="1" dirty="0">
              <a:solidFill>
                <a:srgbClr val="0000FF"/>
              </a:solidFill>
              <a:latin typeface="+mn-lt"/>
            </a:endParaRPr>
          </a:p>
          <a:p>
            <a:pPr>
              <a:defRPr/>
            </a:pPr>
            <a:r>
              <a:rPr lang="ru-RU" sz="1800" i="1" dirty="0">
                <a:solidFill>
                  <a:srgbClr val="0000FF"/>
                </a:solidFill>
                <a:latin typeface="+mn-lt"/>
              </a:rPr>
              <a:t>Околоплодник</a:t>
            </a:r>
            <a:r>
              <a:rPr lang="ru-RU" sz="1800" dirty="0">
                <a:latin typeface="+mn-lt"/>
              </a:rPr>
              <a:t>, или </a:t>
            </a:r>
            <a:r>
              <a:rPr lang="ru-RU" sz="1800" i="1" dirty="0">
                <a:solidFill>
                  <a:srgbClr val="0000FF"/>
                </a:solidFill>
                <a:latin typeface="+mn-lt"/>
              </a:rPr>
              <a:t>перикарпий</a:t>
            </a:r>
            <a:r>
              <a:rPr lang="ru-RU" sz="1800" dirty="0">
                <a:latin typeface="+mn-lt"/>
              </a:rPr>
              <a:t> — это стенка плода, развивающаяся из стенки завязи. Как правило, перикарпий составляет основную массу плода.</a:t>
            </a:r>
          </a:p>
          <a:p>
            <a:pPr>
              <a:defRPr/>
            </a:pPr>
            <a:r>
              <a:rPr lang="ru-RU" sz="1800" dirty="0">
                <a:latin typeface="+mn-lt"/>
              </a:rPr>
              <a:t>В нем обычно различают три слоя: </a:t>
            </a:r>
            <a:r>
              <a:rPr lang="ru-RU" sz="1800" i="1" dirty="0" err="1">
                <a:solidFill>
                  <a:srgbClr val="0000FF"/>
                </a:solidFill>
                <a:latin typeface="+mn-lt"/>
              </a:rPr>
              <a:t>экзокарпий</a:t>
            </a:r>
            <a:r>
              <a:rPr lang="ru-RU" sz="1800" dirty="0">
                <a:latin typeface="+mn-lt"/>
              </a:rPr>
              <a:t>, наружный слой околоплодника; </a:t>
            </a:r>
            <a:r>
              <a:rPr lang="ru-RU" sz="1800" i="1" dirty="0" err="1">
                <a:solidFill>
                  <a:srgbClr val="0000FF"/>
                </a:solidFill>
                <a:latin typeface="+mn-lt"/>
              </a:rPr>
              <a:t>мезокарпий</a:t>
            </a:r>
            <a:r>
              <a:rPr lang="ru-RU" sz="1800" dirty="0">
                <a:latin typeface="+mn-lt"/>
              </a:rPr>
              <a:t>, средний слой околоплодника; </a:t>
            </a:r>
            <a:r>
              <a:rPr lang="ru-RU" sz="1800" i="1" dirty="0" err="1">
                <a:solidFill>
                  <a:srgbClr val="0000FF"/>
                </a:solidFill>
                <a:latin typeface="+mn-lt"/>
              </a:rPr>
              <a:t>эндокарпий</a:t>
            </a:r>
            <a:r>
              <a:rPr lang="ru-RU" sz="1800" dirty="0">
                <a:latin typeface="+mn-lt"/>
              </a:rPr>
              <a:t>, внутренний слой околоплодника.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2875" y="71438"/>
            <a:ext cx="8858250" cy="500062"/>
          </a:xfrm>
          <a:prstGeom prst="rect">
            <a:avLst/>
          </a:prstGeom>
          <a:solidFill>
            <a:srgbClr val="B8E1EB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1000125"/>
            <a:ext cx="3138488" cy="259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870325"/>
            <a:ext cx="2962275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357188" y="71438"/>
            <a:ext cx="83915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Плоды</a:t>
            </a:r>
          </a:p>
        </p:txBody>
      </p:sp>
    </p:spTree>
  </p:cSld>
  <p:clrMapOvr>
    <a:masterClrMapping/>
  </p:clrMapOvr>
  <p:transition spd="slow">
    <p:split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571875" y="642938"/>
            <a:ext cx="5429250" cy="6072187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3857625" y="836712"/>
            <a:ext cx="4891088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60000">
              <a:defRPr/>
            </a:pPr>
            <a:r>
              <a:rPr lang="ru-RU" sz="1800" i="1" dirty="0">
                <a:solidFill>
                  <a:srgbClr val="0000FF"/>
                </a:solidFill>
                <a:latin typeface="+mn-lt"/>
              </a:rPr>
              <a:t>Семя</a:t>
            </a:r>
            <a:r>
              <a:rPr lang="ru-RU" sz="1800" b="1" i="1" dirty="0">
                <a:solidFill>
                  <a:srgbClr val="0000FF"/>
                </a:solidFill>
                <a:latin typeface="+mn-lt"/>
              </a:rPr>
              <a:t> — </a:t>
            </a:r>
            <a:r>
              <a:rPr lang="ru-RU" sz="1800" dirty="0">
                <a:solidFill>
                  <a:srgbClr val="0000FF"/>
                </a:solidFill>
                <a:latin typeface="+mn-lt"/>
              </a:rPr>
              <a:t>высокоспециализированный орган полового размножения, расселения и переживания неблагоприятных условий жизни у семенных растений, развивающийся обычно после оплодотворения из семязачатка. </a:t>
            </a:r>
          </a:p>
          <a:p>
            <a:pPr indent="360000">
              <a:defRPr/>
            </a:pPr>
            <a:endParaRPr lang="ru-RU" sz="1800" dirty="0">
              <a:solidFill>
                <a:srgbClr val="0000FF"/>
              </a:solidFill>
              <a:latin typeface="+mn-lt"/>
            </a:endParaRPr>
          </a:p>
          <a:p>
            <a:pPr indent="360000">
              <a:defRPr/>
            </a:pPr>
            <a:r>
              <a:rPr lang="ru-RU" altLang="ru-RU" sz="1800" dirty="0"/>
              <a:t>Типичное семя состоит из </a:t>
            </a:r>
            <a:r>
              <a:rPr lang="ru-RU" altLang="ru-RU" sz="1800" dirty="0">
                <a:solidFill>
                  <a:srgbClr val="0000FF"/>
                </a:solidFill>
              </a:rPr>
              <a:t>покровов (кожуры), зародыша и питательной ткани. </a:t>
            </a:r>
          </a:p>
          <a:p>
            <a:pPr indent="360000">
              <a:defRPr/>
            </a:pPr>
            <a:endParaRPr lang="ru-RU" sz="1800" dirty="0">
              <a:solidFill>
                <a:srgbClr val="FF3300"/>
              </a:solidFill>
              <a:latin typeface="+mn-lt"/>
            </a:endParaRPr>
          </a:p>
          <a:p>
            <a:pPr indent="360000">
              <a:defRPr/>
            </a:pPr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Питательная ткань.</a:t>
            </a:r>
          </a:p>
          <a:p>
            <a:pPr indent="360000">
              <a:defRPr/>
            </a:pPr>
            <a:endParaRPr lang="ru-RU" sz="1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indent="360000">
              <a:defRPr/>
            </a:pPr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Эндосперм, образуется из </a:t>
            </a:r>
            <a:r>
              <a:rPr lang="ru-RU" sz="18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триплоидной</a:t>
            </a:r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центральной клетки.</a:t>
            </a:r>
          </a:p>
          <a:p>
            <a:pPr indent="360000">
              <a:defRPr/>
            </a:pPr>
            <a:endParaRPr lang="ru-RU" sz="1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indent="360000">
              <a:defRPr/>
            </a:pPr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Семядоли – диплоидная ткань у большинства двудольных растений.</a:t>
            </a:r>
          </a:p>
          <a:p>
            <a:pPr indent="360000">
              <a:defRPr/>
            </a:pPr>
            <a:endParaRPr lang="ru-RU" sz="1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pPr indent="360000">
              <a:defRPr/>
            </a:pPr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Перисперм – образуется из диплоидных клеток нуцеллуса.</a:t>
            </a:r>
            <a:endParaRPr lang="en-US" sz="1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1843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716338"/>
            <a:ext cx="3024188" cy="189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908050"/>
            <a:ext cx="3024188" cy="256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42875" y="71438"/>
            <a:ext cx="8858250" cy="500062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357188" y="71438"/>
            <a:ext cx="83915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Характеристика семян</a:t>
            </a:r>
          </a:p>
        </p:txBody>
      </p:sp>
    </p:spTree>
  </p:cSld>
  <p:clrMapOvr>
    <a:masterClrMapping/>
  </p:clrMapOvr>
  <p:transition spd="slow">
    <p:split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42875" y="714375"/>
            <a:ext cx="8858250" cy="3429000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323850" y="857250"/>
            <a:ext cx="8424863" cy="314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60000">
              <a:defRPr/>
            </a:pPr>
            <a:r>
              <a:rPr lang="ru-RU" sz="1800" dirty="0">
                <a:solidFill>
                  <a:srgbClr val="0000FF"/>
                </a:solidFill>
                <a:latin typeface="+mn-lt"/>
              </a:rPr>
              <a:t>Семена без эндосперма и без перисперма на примере семени фасоли.</a:t>
            </a:r>
          </a:p>
          <a:p>
            <a:pPr indent="360000">
              <a:defRPr/>
            </a:pPr>
            <a:endParaRPr lang="ru-RU" sz="1800" dirty="0">
              <a:solidFill>
                <a:srgbClr val="0000FF"/>
              </a:solidFill>
              <a:latin typeface="+mn-lt"/>
            </a:endParaRPr>
          </a:p>
          <a:p>
            <a:pPr indent="360000">
              <a:defRPr/>
            </a:pPr>
            <a:r>
              <a:rPr lang="ru-RU" sz="1800" dirty="0">
                <a:solidFill>
                  <a:srgbClr val="0000FF"/>
                </a:solidFill>
                <a:latin typeface="+mn-lt"/>
              </a:rPr>
              <a:t> </a:t>
            </a:r>
            <a:r>
              <a:rPr lang="ru-RU" sz="1800" dirty="0">
                <a:latin typeface="+mn-lt"/>
              </a:rPr>
              <a:t>Снаружи семя покрыто </a:t>
            </a:r>
            <a:r>
              <a:rPr lang="ru-RU" sz="1800" dirty="0">
                <a:solidFill>
                  <a:srgbClr val="0000FF"/>
                </a:solidFill>
                <a:latin typeface="+mn-lt"/>
              </a:rPr>
              <a:t>толстой кожурой</a:t>
            </a:r>
            <a:r>
              <a:rPr lang="ru-RU" sz="1800" dirty="0">
                <a:latin typeface="+mn-lt"/>
              </a:rPr>
              <a:t>, на вогнутой стороне которой можно обнаружить </a:t>
            </a:r>
            <a:r>
              <a:rPr lang="ru-RU" sz="1800" dirty="0">
                <a:solidFill>
                  <a:srgbClr val="0000FF"/>
                </a:solidFill>
                <a:latin typeface="+mn-lt"/>
              </a:rPr>
              <a:t>рубчик</a:t>
            </a:r>
            <a:r>
              <a:rPr lang="ru-RU" sz="1800" dirty="0">
                <a:latin typeface="+mn-lt"/>
              </a:rPr>
              <a:t> и </a:t>
            </a:r>
            <a:r>
              <a:rPr lang="ru-RU" sz="1800" dirty="0" err="1">
                <a:solidFill>
                  <a:srgbClr val="0000FF"/>
                </a:solidFill>
                <a:latin typeface="+mn-lt"/>
              </a:rPr>
              <a:t>микропиле</a:t>
            </a:r>
            <a:r>
              <a:rPr lang="ru-RU" sz="1800" dirty="0">
                <a:latin typeface="+mn-lt"/>
              </a:rPr>
              <a:t>. Под кожурой располагается зародыш,  состоящий из  </a:t>
            </a:r>
            <a:r>
              <a:rPr lang="ru-RU" sz="1800" dirty="0">
                <a:solidFill>
                  <a:srgbClr val="FF0000"/>
                </a:solidFill>
                <a:latin typeface="+mn-lt"/>
              </a:rPr>
              <a:t>двух  крупных семядолей, имеющих почковидную форму, и расположенных между ними зародышевого корешка, стебелька и </a:t>
            </a:r>
            <a:r>
              <a:rPr lang="ru-RU" sz="1800" dirty="0" err="1">
                <a:solidFill>
                  <a:srgbClr val="FF0000"/>
                </a:solidFill>
                <a:latin typeface="+mn-lt"/>
              </a:rPr>
              <a:t>почечки</a:t>
            </a:r>
            <a:r>
              <a:rPr lang="ru-RU" sz="1800" dirty="0">
                <a:solidFill>
                  <a:srgbClr val="FF0000"/>
                </a:solidFill>
                <a:latin typeface="+mn-lt"/>
              </a:rPr>
              <a:t> с листочками.</a:t>
            </a:r>
            <a:endParaRPr lang="ru-RU" sz="1800" dirty="0">
              <a:latin typeface="+mn-lt"/>
            </a:endParaRPr>
          </a:p>
          <a:p>
            <a:pPr indent="360000">
              <a:defRPr/>
            </a:pPr>
            <a:r>
              <a:rPr lang="ru-RU" sz="1800" dirty="0">
                <a:latin typeface="+mn-lt"/>
              </a:rPr>
              <a:t>После оплодотворения в процессе развития семени питательные вещества из эндосперма поглощаются зародышем и откладываются в виде крахмальных и алейроновых зерен в семядолях, поэтому семядоли сильно разрастаются.</a:t>
            </a:r>
          </a:p>
        </p:txBody>
      </p:sp>
      <p:pic>
        <p:nvPicPr>
          <p:cNvPr id="2560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4149725"/>
            <a:ext cx="4111625" cy="2535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2875" y="71438"/>
            <a:ext cx="8858250" cy="500062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357188" y="71438"/>
            <a:ext cx="83915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Характеристика семян</a:t>
            </a:r>
          </a:p>
        </p:txBody>
      </p:sp>
    </p:spTree>
    <p:extLst>
      <p:ext uri="{BB962C8B-B14F-4D97-AF65-F5344CB8AC3E}">
        <p14:creationId xmlns:p14="http://schemas.microsoft.com/office/powerpoint/2010/main" val="393138065"/>
      </p:ext>
    </p:extLst>
  </p:cSld>
  <p:clrMapOvr>
    <a:masterClrMapping/>
  </p:clrMapOvr>
  <p:transition spd="slow">
    <p:split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4643438" y="642938"/>
            <a:ext cx="4357687" cy="6072187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483" name="Text Box 2"/>
          <p:cNvSpPr txBox="1">
            <a:spLocks noChangeArrowheads="1"/>
          </p:cNvSpPr>
          <p:nvPr/>
        </p:nvSpPr>
        <p:spPr bwMode="auto">
          <a:xfrm>
            <a:off x="4857750" y="1048199"/>
            <a:ext cx="3890963" cy="518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358775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Семенная кожура</a:t>
            </a:r>
            <a:r>
              <a:rPr lang="ru-RU" alt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800" dirty="0"/>
              <a:t>Формируется обычно из покровов семязачатка. На поверхности семенной кожуры можно заметить маленькое отверстие — бывший </a:t>
            </a:r>
            <a:r>
              <a:rPr lang="ru-RU" altLang="ru-RU" sz="1800" i="1" dirty="0">
                <a:solidFill>
                  <a:srgbClr val="0000FF"/>
                </a:solidFill>
              </a:rPr>
              <a:t>семявход</a:t>
            </a:r>
            <a:r>
              <a:rPr lang="ru-RU" altLang="ru-RU" sz="1800" dirty="0"/>
              <a:t>, или </a:t>
            </a:r>
            <a:r>
              <a:rPr lang="ru-RU" altLang="ru-RU" sz="1800" i="1" dirty="0" err="1">
                <a:solidFill>
                  <a:srgbClr val="0000FF"/>
                </a:solidFill>
              </a:rPr>
              <a:t>микропиле</a:t>
            </a:r>
            <a:r>
              <a:rPr lang="ru-RU" altLang="ru-RU" sz="1800" dirty="0"/>
              <a:t>, а также </a:t>
            </a:r>
            <a:r>
              <a:rPr lang="ru-RU" altLang="ru-RU" sz="1800" i="1" dirty="0">
                <a:solidFill>
                  <a:srgbClr val="0000FF"/>
                </a:solidFill>
              </a:rPr>
              <a:t>рубчик</a:t>
            </a:r>
            <a:r>
              <a:rPr lang="ru-RU" altLang="ru-RU" sz="1800" dirty="0"/>
              <a:t> — место бывшего прикрепления семяножки.</a:t>
            </a:r>
          </a:p>
          <a:p>
            <a:pPr indent="360000">
              <a:buNone/>
              <a:defRPr/>
            </a:pPr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Зародыш.</a:t>
            </a: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/>
          </a:p>
          <a:p>
            <a:pPr indent="360000">
              <a:buNone/>
              <a:defRPr/>
            </a:pPr>
            <a:r>
              <a:rPr lang="ru-RU" sz="1800" dirty="0"/>
              <a:t>Возникает из оплодотворенной яйцеклетки. Имеет диплоидный набор хромосом. Зародыш — главная часть семени, состоящая из корешка, стебелька, </a:t>
            </a:r>
            <a:r>
              <a:rPr lang="ru-RU" sz="1800" dirty="0" err="1"/>
              <a:t>почечки</a:t>
            </a:r>
            <a:r>
              <a:rPr lang="ru-RU" sz="1800" dirty="0"/>
              <a:t> с листочками и одной или двух семядолей (первых зародышевых листьев). </a:t>
            </a:r>
            <a:endParaRPr lang="en-US" sz="1800" u="sng" dirty="0">
              <a:solidFill>
                <a:srgbClr val="0000FF"/>
              </a:solidFill>
            </a:endParaRPr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620688"/>
            <a:ext cx="4176713" cy="261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068960"/>
            <a:ext cx="4176713" cy="252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42875" y="71438"/>
            <a:ext cx="8858250" cy="500062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357188" y="71438"/>
            <a:ext cx="83915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Характеристика семян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66849" y="5805264"/>
            <a:ext cx="360109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1 – семенная кожура; 2 – зародышевый стебелек; 3 – зародышевая </a:t>
            </a:r>
            <a:r>
              <a:rPr lang="ru-RU" sz="1400" dirty="0" err="1"/>
              <a:t>почечка</a:t>
            </a:r>
            <a:r>
              <a:rPr lang="ru-RU" sz="1400" dirty="0"/>
              <a:t>; 4 – зародышевый корешок; 5 – семядоли.</a:t>
            </a:r>
          </a:p>
        </p:txBody>
      </p:sp>
    </p:spTree>
  </p:cSld>
  <p:clrMapOvr>
    <a:masterClrMapping/>
  </p:clrMapOvr>
  <p:transition spd="slow">
    <p:split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571875" y="642938"/>
            <a:ext cx="5429250" cy="6072187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3746500" y="1065213"/>
            <a:ext cx="5111750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Строение зерновки пшеницы.</a:t>
            </a:r>
          </a:p>
          <a:p>
            <a:pPr indent="360000">
              <a:defRPr/>
            </a:pPr>
            <a:endParaRPr lang="ru-RU" sz="1800" dirty="0">
              <a:latin typeface="+mn-lt"/>
            </a:endParaRPr>
          </a:p>
          <a:p>
            <a:pPr indent="360000">
              <a:defRPr/>
            </a:pPr>
            <a:r>
              <a:rPr lang="ru-RU" sz="1800" dirty="0">
                <a:latin typeface="+mn-lt"/>
              </a:rPr>
              <a:t>В зерновке пшеницы (плод) различают три основные части: </a:t>
            </a:r>
            <a:r>
              <a:rPr lang="ru-RU" sz="1800" dirty="0">
                <a:solidFill>
                  <a:srgbClr val="FF0000"/>
                </a:solidFill>
                <a:latin typeface="+mn-lt"/>
              </a:rPr>
              <a:t>семенную кожуру, сросшуюся с околоплодником; зародыш семени; питательную ткань — эндосперм.</a:t>
            </a:r>
          </a:p>
          <a:p>
            <a:pPr indent="360000">
              <a:defRPr/>
            </a:pPr>
            <a:r>
              <a:rPr lang="ru-RU" sz="1800" dirty="0">
                <a:latin typeface="+mn-lt"/>
              </a:rPr>
              <a:t>Эндосперм составляет основную часть семени, представлен </a:t>
            </a:r>
            <a:r>
              <a:rPr lang="ru-RU" sz="1800" dirty="0" err="1">
                <a:latin typeface="+mn-lt"/>
              </a:rPr>
              <a:t>триплоидными</a:t>
            </a:r>
            <a:r>
              <a:rPr lang="ru-RU" sz="1800" dirty="0">
                <a:latin typeface="+mn-lt"/>
              </a:rPr>
              <a:t> клетками  с запасом питательных веществ в виде зерен крахмала.</a:t>
            </a:r>
          </a:p>
          <a:p>
            <a:pPr indent="360000">
              <a:defRPr/>
            </a:pPr>
            <a:r>
              <a:rPr lang="ru-RU" sz="1800" dirty="0">
                <a:latin typeface="+mn-lt"/>
              </a:rPr>
              <a:t>По периферии эндосперм окружен клетками </a:t>
            </a:r>
            <a:r>
              <a:rPr lang="ru-RU" sz="1800" dirty="0">
                <a:solidFill>
                  <a:srgbClr val="0000FF"/>
                </a:solidFill>
                <a:latin typeface="+mn-lt"/>
              </a:rPr>
              <a:t>алейронового слоя с запасным белком в виде алейроновых зерен.</a:t>
            </a:r>
            <a:endParaRPr lang="ru-RU" sz="1800" dirty="0">
              <a:latin typeface="+mn-lt"/>
            </a:endParaRPr>
          </a:p>
          <a:p>
            <a:pPr indent="360000">
              <a:defRPr/>
            </a:pPr>
            <a:r>
              <a:rPr lang="ru-RU" sz="1800" dirty="0">
                <a:latin typeface="+mn-lt"/>
              </a:rPr>
              <a:t>К эндосперму прилежит зародыш. В зародыше хорошо различимы корешок, </a:t>
            </a:r>
            <a:r>
              <a:rPr lang="ru-RU" sz="1800" dirty="0" err="1">
                <a:latin typeface="+mn-lt"/>
              </a:rPr>
              <a:t>почечка</a:t>
            </a:r>
            <a:r>
              <a:rPr lang="ru-RU" sz="1800" dirty="0">
                <a:latin typeface="+mn-lt"/>
              </a:rPr>
              <a:t> с листочками, стебелек и одна семядоля, которая преобразована в  щиток  (вторая  семядоля редуцирована). </a:t>
            </a:r>
          </a:p>
        </p:txBody>
      </p:sp>
      <p:pic>
        <p:nvPicPr>
          <p:cNvPr id="24580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442" y="764704"/>
            <a:ext cx="2624137" cy="471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42875" y="71438"/>
            <a:ext cx="8858250" cy="500062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357188" y="71438"/>
            <a:ext cx="83915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Характеристика семян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2875" y="5445224"/>
            <a:ext cx="334900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1 – семенная кожура, сросшаяся с околоплодником; 2 – эндосперм; 3 – семядоля, щиток; 4 – зародышевая </a:t>
            </a:r>
            <a:r>
              <a:rPr lang="ru-RU" sz="1400" dirty="0" err="1"/>
              <a:t>почечка</a:t>
            </a:r>
            <a:r>
              <a:rPr lang="ru-RU" sz="1400" dirty="0"/>
              <a:t>; 5 – зародышевый стебелек; 6 – зародышевый корешок.</a:t>
            </a:r>
          </a:p>
        </p:txBody>
      </p:sp>
    </p:spTree>
  </p:cSld>
  <p:clrMapOvr>
    <a:masterClrMapping/>
  </p:clrMapOvr>
  <p:transition spd="slow">
    <p:split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116633"/>
            <a:ext cx="8928000" cy="66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5988335"/>
      </p:ext>
    </p:extLst>
  </p:cSld>
  <p:clrMapOvr>
    <a:masterClrMapping/>
  </p:clrMapOvr>
  <p:transition spd="slow">
    <p:split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42875" y="642938"/>
            <a:ext cx="8858250" cy="1928812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179388" y="692150"/>
            <a:ext cx="8748712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8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Перисперм</a:t>
            </a:r>
            <a:r>
              <a:rPr lang="ru-RU" sz="1800" dirty="0">
                <a:latin typeface="+mn-lt"/>
              </a:rPr>
              <a:t>.</a:t>
            </a:r>
          </a:p>
          <a:p>
            <a:pPr indent="360000">
              <a:defRPr/>
            </a:pPr>
            <a:r>
              <a:rPr lang="ru-RU" sz="1800" dirty="0">
                <a:solidFill>
                  <a:srgbClr val="FF3300"/>
                </a:solidFill>
                <a:latin typeface="+mn-lt"/>
              </a:rPr>
              <a:t>Перисперм</a:t>
            </a:r>
            <a:r>
              <a:rPr lang="ru-RU" sz="1800" dirty="0">
                <a:latin typeface="+mn-lt"/>
              </a:rPr>
              <a:t> – питательная ткань многих семян, образуется из </a:t>
            </a:r>
            <a:r>
              <a:rPr lang="ru-RU" sz="1800" dirty="0">
                <a:solidFill>
                  <a:srgbClr val="FF3300"/>
                </a:solidFill>
                <a:latin typeface="+mn-lt"/>
              </a:rPr>
              <a:t>диплоидных клеток нуцеллуса и имеет диплоидный набор хромосом</a:t>
            </a:r>
            <a:r>
              <a:rPr lang="ru-RU" sz="1800" dirty="0">
                <a:latin typeface="+mn-lt"/>
              </a:rPr>
              <a:t>.</a:t>
            </a:r>
          </a:p>
          <a:p>
            <a:pPr indent="360000">
              <a:defRPr/>
            </a:pPr>
            <a:r>
              <a:rPr lang="ru-RU" sz="1800" dirty="0">
                <a:latin typeface="+mn-lt"/>
              </a:rPr>
              <a:t>Таким образом питательные вещества в семени могут откладываться в </a:t>
            </a:r>
            <a:r>
              <a:rPr lang="ru-RU" sz="1800" dirty="0">
                <a:solidFill>
                  <a:srgbClr val="0000FF"/>
                </a:solidFill>
                <a:latin typeface="+mn-lt"/>
              </a:rPr>
              <a:t>перисперме, эндосперме или семядолях</a:t>
            </a:r>
            <a:r>
              <a:rPr lang="ru-RU" sz="1800" dirty="0">
                <a:latin typeface="+mn-lt"/>
              </a:rPr>
              <a:t>.  По содержанию питательных веществ семена можно классифицировать: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42875" y="71438"/>
            <a:ext cx="8858250" cy="500062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357188" y="71438"/>
            <a:ext cx="83915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Характеристика семян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799" y="3140469"/>
            <a:ext cx="2362969" cy="3312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2237" y="2852936"/>
            <a:ext cx="3971925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483769" y="3789957"/>
            <a:ext cx="230425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1 – плацента;</a:t>
            </a:r>
          </a:p>
          <a:p>
            <a:r>
              <a:rPr lang="ru-RU" sz="1400" dirty="0"/>
              <a:t>2 – </a:t>
            </a:r>
            <a:r>
              <a:rPr lang="ru-RU" sz="1400" dirty="0" err="1"/>
              <a:t>микропиле</a:t>
            </a:r>
            <a:r>
              <a:rPr lang="ru-RU" sz="1400" dirty="0"/>
              <a:t>;</a:t>
            </a:r>
          </a:p>
          <a:p>
            <a:r>
              <a:rPr lang="ru-RU" sz="1400" dirty="0"/>
              <a:t>3 – интегументы;</a:t>
            </a:r>
          </a:p>
          <a:p>
            <a:r>
              <a:rPr lang="ru-RU" sz="1400" dirty="0"/>
              <a:t>4 – синергиды;</a:t>
            </a:r>
          </a:p>
          <a:p>
            <a:r>
              <a:rPr lang="ru-RU" sz="1400" dirty="0"/>
              <a:t>5 – яйцеклетка;</a:t>
            </a:r>
          </a:p>
          <a:p>
            <a:r>
              <a:rPr lang="ru-RU" sz="1400" dirty="0"/>
              <a:t>6 – центральная клетка;</a:t>
            </a:r>
          </a:p>
          <a:p>
            <a:r>
              <a:rPr lang="ru-RU" sz="1400" dirty="0"/>
              <a:t>7 – антиподы;</a:t>
            </a:r>
          </a:p>
          <a:p>
            <a:r>
              <a:rPr lang="ru-RU" sz="1400" dirty="0"/>
              <a:t>8 – </a:t>
            </a:r>
            <a:r>
              <a:rPr lang="ru-RU" sz="1400" dirty="0" err="1"/>
              <a:t>халаза</a:t>
            </a:r>
            <a:r>
              <a:rPr lang="ru-RU" sz="1400" dirty="0"/>
              <a:t>;</a:t>
            </a:r>
          </a:p>
          <a:p>
            <a:r>
              <a:rPr lang="ru-RU" sz="1400" dirty="0"/>
              <a:t>9 – нуцеллус;</a:t>
            </a:r>
          </a:p>
          <a:p>
            <a:r>
              <a:rPr lang="ru-RU" sz="1400" dirty="0"/>
              <a:t>10 – семяножка.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35372" y="5498648"/>
            <a:ext cx="39291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1 – </a:t>
            </a:r>
            <a:r>
              <a:rPr lang="ru-RU" sz="1400" dirty="0" err="1"/>
              <a:t>микропиле</a:t>
            </a:r>
            <a:r>
              <a:rPr lang="ru-RU" sz="1400" dirty="0"/>
              <a:t>; 2 – рубчик; 3 – семядоли; 4 – зародышевый корешок; 5 – зародышевый стебелек; 6 – зародышевая </a:t>
            </a:r>
            <a:r>
              <a:rPr lang="ru-RU" sz="1400" dirty="0" err="1"/>
              <a:t>почечка</a:t>
            </a:r>
            <a:r>
              <a:rPr lang="ru-RU" sz="1400" dirty="0"/>
              <a:t>.</a:t>
            </a:r>
          </a:p>
        </p:txBody>
      </p:sp>
    </p:spTree>
  </p:cSld>
  <p:clrMapOvr>
    <a:masterClrMapping/>
  </p:clrMapOvr>
  <p:transition spd="slow">
    <p:split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214938" y="642938"/>
            <a:ext cx="3786187" cy="6072187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218" name="Text Box 4"/>
          <p:cNvSpPr txBox="1">
            <a:spLocks noChangeArrowheads="1"/>
          </p:cNvSpPr>
          <p:nvPr/>
        </p:nvSpPr>
        <p:spPr bwMode="auto">
          <a:xfrm>
            <a:off x="5357813" y="1000125"/>
            <a:ext cx="3500437" cy="535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60000">
              <a:defRPr/>
            </a:pPr>
            <a:r>
              <a:rPr lang="ru-RU" sz="1800" dirty="0">
                <a:latin typeface="+mn-lt"/>
              </a:rPr>
              <a:t>В зависимости от места локализации запасных питательных веществ различают четыре пять типов семян:</a:t>
            </a:r>
            <a:endParaRPr lang="en-US" sz="1800" dirty="0">
              <a:latin typeface="+mn-lt"/>
            </a:endParaRPr>
          </a:p>
          <a:p>
            <a:pPr>
              <a:defRPr/>
            </a:pPr>
            <a:endParaRPr lang="ru-RU" sz="1800" dirty="0">
              <a:latin typeface="+mn-lt"/>
            </a:endParaRPr>
          </a:p>
          <a:p>
            <a:pPr marL="342900" indent="-342900">
              <a:buFont typeface="+mj-lt"/>
              <a:buAutoNum type="arabicPeriod"/>
              <a:defRPr/>
            </a:pPr>
            <a:r>
              <a:rPr lang="ru-RU" sz="1800" dirty="0">
                <a:solidFill>
                  <a:srgbClr val="0000FF"/>
                </a:solidFill>
                <a:latin typeface="+mn-lt"/>
              </a:rPr>
              <a:t>семена с эндоспермом (мак, пшеница);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ru-RU" sz="1800" dirty="0">
                <a:solidFill>
                  <a:srgbClr val="0000FF"/>
                </a:solidFill>
                <a:latin typeface="+mn-lt"/>
              </a:rPr>
              <a:t>семена с периспермом (куколь);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ru-RU" sz="1800" dirty="0">
                <a:solidFill>
                  <a:srgbClr val="0000FF"/>
                </a:solidFill>
                <a:latin typeface="+mn-lt"/>
              </a:rPr>
              <a:t>семена с эндоспермом и мощным периспермом (перец);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ru-RU" sz="1800" dirty="0">
                <a:solidFill>
                  <a:srgbClr val="0000FF"/>
                </a:solidFill>
                <a:latin typeface="+mn-lt"/>
              </a:rPr>
              <a:t>семена с питательными веществами в зародыше (горох, фасоль);</a:t>
            </a:r>
          </a:p>
          <a:p>
            <a:pPr marL="342900" indent="-342900">
              <a:buFont typeface="+mj-lt"/>
              <a:buAutoNum type="arabicPeriod"/>
              <a:defRPr/>
            </a:pPr>
            <a:r>
              <a:rPr lang="ru-RU" sz="1800" dirty="0">
                <a:solidFill>
                  <a:srgbClr val="0000FF"/>
                </a:solidFill>
                <a:latin typeface="+mn-lt"/>
              </a:rPr>
              <a:t>семена с эндоспермом  и питательными веществами в семядолях (лен).</a:t>
            </a:r>
          </a:p>
        </p:txBody>
      </p:sp>
      <p:pic>
        <p:nvPicPr>
          <p:cNvPr id="23556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92150"/>
            <a:ext cx="4867275" cy="60499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2875" y="71438"/>
            <a:ext cx="8858250" cy="500062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357188" y="71438"/>
            <a:ext cx="83915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Олимпиадникам:</a:t>
            </a:r>
          </a:p>
        </p:txBody>
      </p:sp>
    </p:spTree>
  </p:cSld>
  <p:clrMapOvr>
    <a:masterClrMapping/>
  </p:clrMapOvr>
  <p:transition spd="slow">
    <p:split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714625" y="642938"/>
            <a:ext cx="6286500" cy="6072187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2954338" y="1285875"/>
            <a:ext cx="5903912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60000">
              <a:defRPr/>
            </a:pPr>
            <a:r>
              <a:rPr lang="ru-RU" sz="1800" dirty="0">
                <a:latin typeface="+mn-lt"/>
              </a:rPr>
              <a:t>Для прорастания семян необходимы определенные условия, главными из которых являются: </a:t>
            </a:r>
            <a:r>
              <a:rPr lang="ru-RU" sz="1800" dirty="0">
                <a:solidFill>
                  <a:srgbClr val="0000FF"/>
                </a:solidFill>
                <a:latin typeface="+mn-lt"/>
              </a:rPr>
              <a:t>1 – наличие воды; 2 – доступ кислорода; 3 – определенная температура; 4 –  живой зародыш семени.</a:t>
            </a:r>
          </a:p>
          <a:p>
            <a:pPr indent="360000">
              <a:defRPr/>
            </a:pPr>
            <a:endParaRPr lang="ru-RU" sz="1800" dirty="0">
              <a:solidFill>
                <a:srgbClr val="0000FF"/>
              </a:solidFill>
              <a:latin typeface="+mn-lt"/>
            </a:endParaRPr>
          </a:p>
          <a:p>
            <a:pPr indent="360000">
              <a:defRPr/>
            </a:pPr>
            <a:r>
              <a:rPr lang="ru-RU" sz="1800" dirty="0">
                <a:latin typeface="+mn-lt"/>
              </a:rPr>
              <a:t>Перед прорастанием семена должны набухнуть. При этом семена поглощают большое количество воды. Это необходимо для активизации ферментов, которые переводят запасные вещества семени в легкоусвояемую и доступную для зародыша форму.</a:t>
            </a:r>
          </a:p>
          <a:p>
            <a:pPr indent="360000">
              <a:defRPr/>
            </a:pPr>
            <a:endParaRPr lang="ru-RU" sz="1800" dirty="0">
              <a:latin typeface="+mn-lt"/>
            </a:endParaRPr>
          </a:p>
          <a:p>
            <a:pPr indent="360000">
              <a:defRPr/>
            </a:pPr>
            <a:r>
              <a:rPr lang="ru-RU" sz="1800" dirty="0">
                <a:latin typeface="+mn-lt"/>
              </a:rPr>
              <a:t>Семена некоторых растений нуждаются в </a:t>
            </a:r>
            <a:r>
              <a:rPr lang="ru-RU" sz="1800" dirty="0">
                <a:solidFill>
                  <a:srgbClr val="0000FF"/>
                </a:solidFill>
                <a:latin typeface="+mn-lt"/>
              </a:rPr>
              <a:t>скарификации</a:t>
            </a:r>
            <a:r>
              <a:rPr lang="ru-RU" sz="1800" dirty="0">
                <a:latin typeface="+mn-lt"/>
              </a:rPr>
              <a:t>. </a:t>
            </a:r>
            <a:r>
              <a:rPr lang="ru-RU" sz="1800" i="1" dirty="0">
                <a:solidFill>
                  <a:srgbClr val="0000FF"/>
                </a:solidFill>
                <a:latin typeface="+mn-lt"/>
              </a:rPr>
              <a:t>Скарификация</a:t>
            </a:r>
            <a:r>
              <a:rPr lang="ru-RU" sz="1800" dirty="0">
                <a:latin typeface="+mn-lt"/>
              </a:rPr>
              <a:t> — механическое повреждение водонепроницаемых покровов семени. Она может проводиться вручную или с помощью специальных механизмов.</a:t>
            </a:r>
          </a:p>
        </p:txBody>
      </p:sp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38" y="1700213"/>
            <a:ext cx="2187575" cy="337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2875" y="71438"/>
            <a:ext cx="8858250" cy="500062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357188" y="71438"/>
            <a:ext cx="83915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Условия прорастания семян</a:t>
            </a:r>
          </a:p>
        </p:txBody>
      </p:sp>
    </p:spTree>
  </p:cSld>
  <p:clrMapOvr>
    <a:masterClrMapping/>
  </p:clrMapOvr>
  <p:transition spd="slow">
    <p:split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42875" y="4071938"/>
            <a:ext cx="8858250" cy="2643187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386" name="Text Box 4"/>
          <p:cNvSpPr txBox="1">
            <a:spLocks noChangeArrowheads="1"/>
          </p:cNvSpPr>
          <p:nvPr/>
        </p:nvSpPr>
        <p:spPr bwMode="auto">
          <a:xfrm>
            <a:off x="395288" y="4325938"/>
            <a:ext cx="8569325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60000">
              <a:defRPr/>
            </a:pPr>
            <a:r>
              <a:rPr lang="ru-RU" sz="1800" dirty="0">
                <a:latin typeface="+mn-lt"/>
              </a:rPr>
              <a:t>Прорастающие семена интенсивно дышат. Кислород необходим для осуществления окислительно-восстановительных процессов, стимулирующих деление и рост клеток зародыша. При этом они поглощают кислород и выделяют углекислый газ. Сырое зерно, собранное в кучу сильно разогревается – в результате дыхания выделяется много энергии, что приводит к гибели зародышей семян.</a:t>
            </a:r>
          </a:p>
          <a:p>
            <a:pPr indent="360000">
              <a:defRPr/>
            </a:pPr>
            <a:r>
              <a:rPr lang="ru-RU" sz="1800" dirty="0">
                <a:solidFill>
                  <a:srgbClr val="0000FF"/>
                </a:solidFill>
                <a:latin typeface="+mn-lt"/>
              </a:rPr>
              <a:t>Поэтому в хранилища засыпают сухие семена, хранилища проветривают.</a:t>
            </a:r>
          </a:p>
        </p:txBody>
      </p:sp>
      <p:pic>
        <p:nvPicPr>
          <p:cNvPr id="28676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692150"/>
            <a:ext cx="3457575" cy="3163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" y="692150"/>
            <a:ext cx="3455988" cy="312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42875" y="71438"/>
            <a:ext cx="8858250" cy="500062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357188" y="71438"/>
            <a:ext cx="83915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Условия прорастания семян</a:t>
            </a:r>
          </a:p>
        </p:txBody>
      </p:sp>
    </p:spTree>
  </p:cSld>
  <p:clrMapOvr>
    <a:masterClrMapping/>
  </p:clrMapOvr>
  <p:transition spd="slow">
    <p:split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357813" y="642938"/>
            <a:ext cx="3643312" cy="6072187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5580063" y="931863"/>
            <a:ext cx="3384550" cy="535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60000">
              <a:defRPr/>
            </a:pPr>
            <a:r>
              <a:rPr lang="ru-RU" sz="1800" dirty="0">
                <a:latin typeface="+mn-lt"/>
              </a:rPr>
              <a:t>Большое значение для прорастания семян имеет </a:t>
            </a:r>
            <a:r>
              <a:rPr lang="ru-RU" sz="1800" dirty="0">
                <a:solidFill>
                  <a:srgbClr val="0000FF"/>
                </a:solidFill>
                <a:latin typeface="+mn-lt"/>
              </a:rPr>
              <a:t>температура</a:t>
            </a:r>
            <a:r>
              <a:rPr lang="ru-RU" sz="1800" dirty="0">
                <a:latin typeface="+mn-lt"/>
              </a:rPr>
              <a:t>. Семена многих растений способны прорастать в довольно широком диапазоне температур. Однако для каждого вида существуют определенные верхний и нижний пределы. Для большинства растений минимальное значение температуры — 0-5</a:t>
            </a:r>
            <a:r>
              <a:rPr lang="ru-RU" sz="1800" dirty="0">
                <a:latin typeface="+mn-lt"/>
                <a:sym typeface="Symbol" pitchFamily="18" charset="2"/>
              </a:rPr>
              <a:t></a:t>
            </a:r>
            <a:r>
              <a:rPr lang="ru-RU" sz="1800" dirty="0">
                <a:latin typeface="+mn-lt"/>
              </a:rPr>
              <a:t>С, а максимальное — 45-48</a:t>
            </a:r>
            <a:r>
              <a:rPr lang="ru-RU" sz="1800" dirty="0">
                <a:latin typeface="+mn-lt"/>
                <a:sym typeface="Symbol" pitchFamily="18" charset="2"/>
              </a:rPr>
              <a:t></a:t>
            </a:r>
            <a:r>
              <a:rPr lang="ru-RU" sz="1800" dirty="0">
                <a:latin typeface="+mn-lt"/>
              </a:rPr>
              <a:t>С. </a:t>
            </a:r>
          </a:p>
          <a:p>
            <a:pPr indent="360000">
              <a:defRPr/>
            </a:pPr>
            <a:endParaRPr lang="ru-RU" sz="1800" dirty="0">
              <a:solidFill>
                <a:srgbClr val="0000FF"/>
              </a:solidFill>
              <a:latin typeface="+mn-lt"/>
            </a:endParaRPr>
          </a:p>
          <a:p>
            <a:pPr indent="360000">
              <a:defRPr/>
            </a:pPr>
            <a:r>
              <a:rPr lang="ru-RU" sz="1800" dirty="0">
                <a:solidFill>
                  <a:srgbClr val="0000FF"/>
                </a:solidFill>
                <a:latin typeface="+mn-lt"/>
              </a:rPr>
              <a:t>Оптимальной для прорастания семян многих растений считается температура 25-35</a:t>
            </a:r>
            <a:r>
              <a:rPr lang="ru-RU" sz="1800" dirty="0">
                <a:solidFill>
                  <a:srgbClr val="0000FF"/>
                </a:solidFill>
                <a:latin typeface="+mn-lt"/>
                <a:sym typeface="Symbol" pitchFamily="18" charset="2"/>
              </a:rPr>
              <a:t></a:t>
            </a:r>
            <a:r>
              <a:rPr lang="ru-RU" sz="1800" dirty="0">
                <a:solidFill>
                  <a:srgbClr val="0000FF"/>
                </a:solidFill>
                <a:latin typeface="+mn-lt"/>
              </a:rPr>
              <a:t>С.</a:t>
            </a:r>
          </a:p>
        </p:txBody>
      </p:sp>
      <p:sp>
        <p:nvSpPr>
          <p:cNvPr id="17412" name="Text Box 8"/>
          <p:cNvSpPr txBox="1">
            <a:spLocks noChangeArrowheads="1"/>
          </p:cNvSpPr>
          <p:nvPr/>
        </p:nvSpPr>
        <p:spPr bwMode="auto">
          <a:xfrm>
            <a:off x="250825" y="5516563"/>
            <a:ext cx="5257800" cy="1062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1800" dirty="0">
                <a:latin typeface="+mn-lt"/>
              </a:rPr>
              <a:t>К </a:t>
            </a:r>
            <a:r>
              <a:rPr lang="ru-RU" sz="1800" dirty="0">
                <a:solidFill>
                  <a:srgbClr val="0000FF"/>
                </a:solidFill>
                <a:latin typeface="+mn-lt"/>
              </a:rPr>
              <a:t>холодостойким</a:t>
            </a:r>
            <a:r>
              <a:rPr lang="ru-RU" sz="1800" dirty="0">
                <a:latin typeface="+mn-lt"/>
              </a:rPr>
              <a:t> растениям относится рожь, горох, пшеница.</a:t>
            </a:r>
          </a:p>
          <a:p>
            <a:pPr>
              <a:spcBef>
                <a:spcPct val="50000"/>
              </a:spcBef>
              <a:defRPr/>
            </a:pPr>
            <a:r>
              <a:rPr lang="ru-RU" sz="1800" dirty="0">
                <a:latin typeface="+mn-lt"/>
              </a:rPr>
              <a:t>К </a:t>
            </a:r>
            <a:r>
              <a:rPr lang="ru-RU" sz="1800" dirty="0">
                <a:solidFill>
                  <a:srgbClr val="0000FF"/>
                </a:solidFill>
                <a:latin typeface="+mn-lt"/>
              </a:rPr>
              <a:t>теплолюбивым</a:t>
            </a:r>
            <a:r>
              <a:rPr lang="ru-RU" sz="1800" dirty="0">
                <a:latin typeface="+mn-lt"/>
              </a:rPr>
              <a:t> – дыня, огурец, томаты.</a:t>
            </a:r>
          </a:p>
        </p:txBody>
      </p:sp>
      <p:pic>
        <p:nvPicPr>
          <p:cNvPr id="29701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96975"/>
            <a:ext cx="4762500" cy="348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42875" y="71438"/>
            <a:ext cx="8858250" cy="500062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357188" y="71438"/>
            <a:ext cx="83915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Условия прорастания семян</a:t>
            </a:r>
          </a:p>
        </p:txBody>
      </p:sp>
    </p:spTree>
  </p:cSld>
  <p:clrMapOvr>
    <a:masterClrMapping/>
  </p:clrMapOvr>
  <p:transition spd="slow">
    <p:spli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357688" y="642938"/>
            <a:ext cx="4643437" cy="3000375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4572000" y="842963"/>
            <a:ext cx="4286250" cy="258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1800" dirty="0">
                <a:latin typeface="+mn-lt"/>
              </a:rPr>
              <a:t>У различных плодов слои околоплодника выражены по-разному. Например, у костянки (плод вишни, персика) </a:t>
            </a:r>
            <a:r>
              <a:rPr lang="ru-RU" sz="1800" dirty="0" err="1">
                <a:latin typeface="+mn-lt"/>
              </a:rPr>
              <a:t>экзокарпий</a:t>
            </a:r>
            <a:r>
              <a:rPr lang="ru-RU" sz="1800" dirty="0">
                <a:latin typeface="+mn-lt"/>
              </a:rPr>
              <a:t> — тонкий кожистый, </a:t>
            </a:r>
            <a:r>
              <a:rPr lang="ru-RU" sz="1800" dirty="0" err="1">
                <a:latin typeface="+mn-lt"/>
              </a:rPr>
              <a:t>мезокарпий</a:t>
            </a:r>
            <a:r>
              <a:rPr lang="ru-RU" sz="1800" dirty="0">
                <a:latin typeface="+mn-lt"/>
              </a:rPr>
              <a:t> — толстый сочный и мясистый, </a:t>
            </a:r>
            <a:r>
              <a:rPr lang="ru-RU" sz="1800" dirty="0" err="1">
                <a:latin typeface="+mn-lt"/>
              </a:rPr>
              <a:t>эндокарпий</a:t>
            </a:r>
            <a:r>
              <a:rPr lang="ru-RU" sz="1800" dirty="0">
                <a:latin typeface="+mn-lt"/>
              </a:rPr>
              <a:t> — твердый деревянистый (косточка).</a:t>
            </a:r>
          </a:p>
          <a:p>
            <a:pPr>
              <a:defRPr/>
            </a:pPr>
            <a:r>
              <a:rPr lang="ru-RU" sz="1800" dirty="0">
                <a:latin typeface="+mn-lt"/>
              </a:rPr>
              <a:t>У ореха лещины слои околоплодника практически неразличимы.</a:t>
            </a:r>
          </a:p>
        </p:txBody>
      </p:sp>
      <p:pic>
        <p:nvPicPr>
          <p:cNvPr id="512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725488"/>
            <a:ext cx="2889250" cy="295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3994150"/>
            <a:ext cx="2960687" cy="251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3860800"/>
            <a:ext cx="2800350" cy="285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42875" y="71438"/>
            <a:ext cx="8858250" cy="500062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357188" y="71438"/>
            <a:ext cx="83915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Плоды</a:t>
            </a:r>
          </a:p>
        </p:txBody>
      </p:sp>
    </p:spTree>
  </p:cSld>
  <p:clrMapOvr>
    <a:masterClrMapping/>
  </p:clrMapOvr>
  <p:transition spd="slow">
    <p:split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214938" y="642938"/>
            <a:ext cx="3786187" cy="6072187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5429250" y="1530350"/>
            <a:ext cx="3311525" cy="424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60000">
              <a:defRPr/>
            </a:pPr>
            <a:r>
              <a:rPr lang="ru-RU" sz="1800" dirty="0">
                <a:latin typeface="+mn-lt"/>
              </a:rPr>
              <a:t>Семена многих растений умеренных и холодных климатических поясов </a:t>
            </a:r>
            <a:r>
              <a:rPr lang="ru-RU" sz="1800" dirty="0">
                <a:solidFill>
                  <a:srgbClr val="0000FF"/>
                </a:solidFill>
                <a:latin typeface="+mn-lt"/>
              </a:rPr>
              <a:t>не прорастают без </a:t>
            </a:r>
            <a:r>
              <a:rPr lang="ru-RU" sz="1800" dirty="0" err="1">
                <a:solidFill>
                  <a:srgbClr val="0000FF"/>
                </a:solidFill>
                <a:latin typeface="+mn-lt"/>
              </a:rPr>
              <a:t>промораживания</a:t>
            </a:r>
            <a:r>
              <a:rPr lang="ru-RU" sz="1800" dirty="0">
                <a:solidFill>
                  <a:srgbClr val="0000FF"/>
                </a:solidFill>
                <a:latin typeface="+mn-lt"/>
              </a:rPr>
              <a:t>.</a:t>
            </a:r>
          </a:p>
          <a:p>
            <a:pPr indent="360000">
              <a:defRPr/>
            </a:pPr>
            <a:endParaRPr lang="ru-RU" sz="1800" dirty="0">
              <a:latin typeface="+mn-lt"/>
            </a:endParaRPr>
          </a:p>
          <a:p>
            <a:pPr indent="360000">
              <a:defRPr/>
            </a:pPr>
            <a:r>
              <a:rPr lang="ru-RU" sz="1800" dirty="0">
                <a:latin typeface="+mn-lt"/>
              </a:rPr>
              <a:t>Поэтому в сельскохозяйственной практике применяют </a:t>
            </a:r>
            <a:r>
              <a:rPr lang="ru-RU" sz="1800" i="1" dirty="0">
                <a:solidFill>
                  <a:srgbClr val="0000FF"/>
                </a:solidFill>
                <a:latin typeface="+mn-lt"/>
              </a:rPr>
              <a:t>стратификацию</a:t>
            </a:r>
            <a:r>
              <a:rPr lang="ru-RU" sz="1800" dirty="0">
                <a:latin typeface="+mn-lt"/>
              </a:rPr>
              <a:t> — выдерживание семян во влажном песке при низких температурах. Этот прием ускоряет прорастание семян многих растений.</a:t>
            </a:r>
          </a:p>
        </p:txBody>
      </p:sp>
      <p:pic>
        <p:nvPicPr>
          <p:cNvPr id="3072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196975"/>
            <a:ext cx="4762500" cy="348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2875" y="71438"/>
            <a:ext cx="8858250" cy="500062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357188" y="71438"/>
            <a:ext cx="83915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Условия прорастания семян</a:t>
            </a:r>
          </a:p>
        </p:txBody>
      </p:sp>
    </p:spTree>
  </p:cSld>
  <p:clrMapOvr>
    <a:masterClrMapping/>
  </p:clrMapOvr>
  <p:transition spd="slow">
    <p:split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214938" y="642938"/>
            <a:ext cx="3786187" cy="6072187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218" name="Text Box 4"/>
          <p:cNvSpPr txBox="1">
            <a:spLocks noChangeArrowheads="1"/>
          </p:cNvSpPr>
          <p:nvPr/>
        </p:nvSpPr>
        <p:spPr bwMode="auto">
          <a:xfrm>
            <a:off x="5357813" y="1136650"/>
            <a:ext cx="3500437" cy="5078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800" dirty="0">
                <a:latin typeface="+mn-lt"/>
              </a:rPr>
              <a:t>Что обозначено буквами </a:t>
            </a:r>
            <a:r>
              <a:rPr lang="ru-RU" sz="1800" dirty="0" err="1">
                <a:latin typeface="+mn-lt"/>
              </a:rPr>
              <a:t>а-е</a:t>
            </a:r>
            <a:r>
              <a:rPr lang="ru-RU" sz="1800" dirty="0">
                <a:latin typeface="+mn-lt"/>
              </a:rPr>
              <a:t>?</a:t>
            </a:r>
            <a:endParaRPr lang="en-US" sz="1800" dirty="0">
              <a:latin typeface="+mn-lt"/>
            </a:endParaRPr>
          </a:p>
          <a:p>
            <a:pPr>
              <a:defRPr/>
            </a:pPr>
            <a:endParaRPr lang="ru-RU" sz="1800" dirty="0">
              <a:latin typeface="+mn-lt"/>
            </a:endParaRPr>
          </a:p>
          <a:p>
            <a:pPr>
              <a:defRPr/>
            </a:pPr>
            <a:r>
              <a:rPr lang="ru-RU" sz="1800" dirty="0">
                <a:solidFill>
                  <a:srgbClr val="0000FF"/>
                </a:solidFill>
                <a:latin typeface="+mn-lt"/>
              </a:rPr>
              <a:t>а) семена с эндоспермом, окружающем зародыш (мак); </a:t>
            </a:r>
          </a:p>
          <a:p>
            <a:pPr>
              <a:defRPr/>
            </a:pPr>
            <a:r>
              <a:rPr lang="ru-RU" sz="1800" dirty="0">
                <a:solidFill>
                  <a:srgbClr val="0000FF"/>
                </a:solidFill>
                <a:latin typeface="+mn-lt"/>
              </a:rPr>
              <a:t>б) семена с эндоспермом, прилегающем к зародышу (пшеница);</a:t>
            </a:r>
          </a:p>
          <a:p>
            <a:pPr>
              <a:defRPr/>
            </a:pPr>
            <a:r>
              <a:rPr lang="ru-RU" sz="1800" dirty="0">
                <a:solidFill>
                  <a:srgbClr val="0000FF"/>
                </a:solidFill>
                <a:latin typeface="+mn-lt"/>
              </a:rPr>
              <a:t>в) семена с периспермом (куколь);</a:t>
            </a:r>
          </a:p>
          <a:p>
            <a:pPr>
              <a:defRPr/>
            </a:pPr>
            <a:r>
              <a:rPr lang="ru-RU" sz="1800" dirty="0">
                <a:solidFill>
                  <a:srgbClr val="0000FF"/>
                </a:solidFill>
                <a:latin typeface="+mn-lt"/>
              </a:rPr>
              <a:t>г) семена с эндоспермом и мощным периспермом (перец);</a:t>
            </a:r>
          </a:p>
          <a:p>
            <a:pPr>
              <a:defRPr/>
            </a:pPr>
            <a:r>
              <a:rPr lang="ru-RU" sz="1800" dirty="0" err="1">
                <a:solidFill>
                  <a:srgbClr val="0000FF"/>
                </a:solidFill>
                <a:latin typeface="+mn-lt"/>
              </a:rPr>
              <a:t>д</a:t>
            </a:r>
            <a:r>
              <a:rPr lang="ru-RU" sz="1800" dirty="0">
                <a:solidFill>
                  <a:srgbClr val="0000FF"/>
                </a:solidFill>
                <a:latin typeface="+mn-lt"/>
              </a:rPr>
              <a:t>) семена с питательными веществами в зародыше (горох, фасоль);</a:t>
            </a:r>
          </a:p>
          <a:p>
            <a:pPr>
              <a:defRPr/>
            </a:pPr>
            <a:r>
              <a:rPr lang="ru-RU" sz="1800" dirty="0">
                <a:solidFill>
                  <a:srgbClr val="0000FF"/>
                </a:solidFill>
                <a:latin typeface="+mn-lt"/>
              </a:rPr>
              <a:t>е) семена с эндоспермом  и питательными веществами в семядолях (лен).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42875" y="71438"/>
            <a:ext cx="8858250" cy="500062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357188" y="71438"/>
            <a:ext cx="83915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Олимпиадникам:</a:t>
            </a:r>
          </a:p>
        </p:txBody>
      </p:sp>
      <p:pic>
        <p:nvPicPr>
          <p:cNvPr id="317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1714500"/>
            <a:ext cx="4714875" cy="374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2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2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2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2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92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2875" y="71438"/>
            <a:ext cx="8858250" cy="500062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357188" y="71438"/>
            <a:ext cx="83915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Олимпиадникам:</a:t>
            </a:r>
          </a:p>
        </p:txBody>
      </p:sp>
      <p:pic>
        <p:nvPicPr>
          <p:cNvPr id="3277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765175"/>
            <a:ext cx="3502025" cy="590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0" y="857250"/>
            <a:ext cx="5008563" cy="550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split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2875" y="71438"/>
            <a:ext cx="8858250" cy="500062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357188" y="71438"/>
            <a:ext cx="83915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Олимпиадникам. </a:t>
            </a:r>
            <a:r>
              <a:rPr lang="ru-RU" sz="2400" i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Назовите плоды:</a:t>
            </a:r>
            <a:endParaRPr lang="ru-RU" sz="240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4820" name="TextBox 5"/>
          <p:cNvSpPr txBox="1">
            <a:spLocks noChangeArrowheads="1"/>
          </p:cNvSpPr>
          <p:nvPr/>
        </p:nvSpPr>
        <p:spPr bwMode="auto">
          <a:xfrm>
            <a:off x="285750" y="642938"/>
            <a:ext cx="8643938" cy="612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>
                <a:solidFill>
                  <a:srgbClr val="C00000"/>
                </a:solidFill>
              </a:rPr>
              <a:t>Семейство Крестоцветные:	</a:t>
            </a:r>
            <a:r>
              <a:rPr lang="ru-RU" altLang="ru-RU" sz="1400"/>
              <a:t>стручок, стручочек. 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>
                <a:solidFill>
                  <a:srgbClr val="C00000"/>
                </a:solidFill>
              </a:rPr>
              <a:t>Семейство Пасленовые:	</a:t>
            </a:r>
            <a:r>
              <a:rPr lang="ru-RU" altLang="ru-RU" sz="1400"/>
              <a:t>ягода, коробочка.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>
                <a:solidFill>
                  <a:srgbClr val="C00000"/>
                </a:solidFill>
              </a:rPr>
              <a:t>Семейство Бобовые:		</a:t>
            </a:r>
            <a:r>
              <a:rPr lang="ru-RU" altLang="ru-RU" sz="1400"/>
              <a:t>боб.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>
                <a:solidFill>
                  <a:srgbClr val="C00000"/>
                </a:solidFill>
              </a:rPr>
              <a:t>Семейство Розоцветные: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/>
              <a:t>Вишня			костянка.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/>
              <a:t>Яблоня			яблоко.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/>
              <a:t>Земляника			фрага.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/>
              <a:t>Ежевика			сборная костянка.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/>
              <a:t>Малина			сборная костянка.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/>
              <a:t>Груша, рябина		яблоко.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/>
              <a:t>Шиповник			многоорешек, цинародий.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>
                <a:solidFill>
                  <a:srgbClr val="C00000"/>
                </a:solidFill>
              </a:rPr>
              <a:t>Семейство Сложноцветные:	</a:t>
            </a:r>
            <a:r>
              <a:rPr lang="ru-RU" altLang="ru-RU" sz="1400"/>
              <a:t>семянка.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>
                <a:solidFill>
                  <a:srgbClr val="C00000"/>
                </a:solidFill>
              </a:rPr>
              <a:t>Семейство Лилейные:	</a:t>
            </a:r>
            <a:r>
              <a:rPr lang="ru-RU" altLang="ru-RU" sz="1400"/>
              <a:t>ягода, коробочка.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>
                <a:solidFill>
                  <a:srgbClr val="C00000"/>
                </a:solidFill>
              </a:rPr>
              <a:t>Семейство Злаки:		</a:t>
            </a:r>
            <a:r>
              <a:rPr lang="ru-RU" altLang="ru-RU" sz="1400"/>
              <a:t>зерновка.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>
                <a:solidFill>
                  <a:srgbClr val="C00000"/>
                </a:solidFill>
              </a:rPr>
              <a:t>Семейство Тыквенные:	</a:t>
            </a:r>
            <a:r>
              <a:rPr lang="ru-RU" altLang="ru-RU" sz="1400"/>
              <a:t>тыквина.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>
                <a:solidFill>
                  <a:srgbClr val="C00000"/>
                </a:solidFill>
              </a:rPr>
              <a:t>Семейство Пальмы</a:t>
            </a:r>
            <a:r>
              <a:rPr lang="ru-RU" altLang="ru-RU" sz="1400"/>
              <a:t>: кокосовой пальмы: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/>
              <a:t>волокнистая костянка (с волокнистым мезокарпием и каменистым эндокарпием);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/>
              <a:t>сейшельской пальмы: синкарпная костянка, семена самые крупные в мире – до 45 см.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>
                <a:solidFill>
                  <a:srgbClr val="C00000"/>
                </a:solidFill>
              </a:rPr>
              <a:t>Семейство Ивовые, ива:	</a:t>
            </a:r>
            <a:r>
              <a:rPr lang="ru-RU" altLang="ru-RU" sz="1400"/>
              <a:t>коробочка.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>
                <a:solidFill>
                  <a:srgbClr val="C00000"/>
                </a:solidFill>
              </a:rPr>
              <a:t>Семейство Лоховые, облепиха:	</a:t>
            </a:r>
            <a:r>
              <a:rPr lang="ru-RU" altLang="ru-RU" sz="1400"/>
              <a:t>однокостянка.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>
                <a:solidFill>
                  <a:srgbClr val="C00000"/>
                </a:solidFill>
              </a:rPr>
              <a:t>Семейства Липовые:		</a:t>
            </a:r>
            <a:r>
              <a:rPr lang="ru-RU" altLang="ru-RU" sz="1400"/>
              <a:t>орех.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>
                <a:solidFill>
                  <a:srgbClr val="C00000"/>
                </a:solidFill>
              </a:rPr>
              <a:t>Семейство Буковые: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>
                <a:solidFill>
                  <a:srgbClr val="C00000"/>
                </a:solidFill>
              </a:rPr>
              <a:t> дуб, каштан, береза, лещина</a:t>
            </a:r>
            <a:r>
              <a:rPr lang="ru-RU" altLang="ru-RU" sz="1400"/>
              <a:t>:	орех. 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>
                <a:solidFill>
                  <a:srgbClr val="C00000"/>
                </a:solidFill>
              </a:rPr>
              <a:t>Семейство Конскокаштановые:	</a:t>
            </a:r>
            <a:r>
              <a:rPr lang="ru-RU" altLang="ru-RU" sz="1400"/>
              <a:t>коробочка.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>
                <a:solidFill>
                  <a:srgbClr val="C00000"/>
                </a:solidFill>
              </a:rPr>
              <a:t>Семейство Ореховые:	</a:t>
            </a:r>
            <a:r>
              <a:rPr lang="ru-RU" altLang="ru-RU" sz="1400"/>
              <a:t>грецкий орех – костянка.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>
                <a:solidFill>
                  <a:srgbClr val="C00000"/>
                </a:solidFill>
              </a:rPr>
              <a:t>Семейство Банановые:	</a:t>
            </a:r>
            <a:r>
              <a:rPr lang="ru-RU" altLang="ru-RU" sz="1400"/>
              <a:t>банан - синкарпная ягода.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/>
              <a:t>Кофе:			костянка.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/>
              <a:t>Клен:			крылатка.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071813" y="714375"/>
            <a:ext cx="1643062" cy="2143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071813" y="928688"/>
            <a:ext cx="1643062" cy="2143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071813" y="1143000"/>
            <a:ext cx="1643062" cy="2143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071813" y="1571625"/>
            <a:ext cx="1643062" cy="2143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071813" y="1785938"/>
            <a:ext cx="1643062" cy="2143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071813" y="2000250"/>
            <a:ext cx="1643062" cy="2143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071813" y="2214563"/>
            <a:ext cx="1643062" cy="2143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071813" y="2428875"/>
            <a:ext cx="1643062" cy="2143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071813" y="2643188"/>
            <a:ext cx="1643062" cy="2143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071813" y="2857500"/>
            <a:ext cx="2357437" cy="2143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071813" y="3071813"/>
            <a:ext cx="2357437" cy="2143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3071813" y="3286125"/>
            <a:ext cx="2357437" cy="2143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071813" y="3500438"/>
            <a:ext cx="2357437" cy="2143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071813" y="3714750"/>
            <a:ext cx="2357437" cy="2143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357188" y="4143375"/>
            <a:ext cx="7358062" cy="2143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2214563" y="4357688"/>
            <a:ext cx="6572250" cy="2143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3071813" y="4572000"/>
            <a:ext cx="2357437" cy="2143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3071813" y="4786313"/>
            <a:ext cx="2357437" cy="2143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3071813" y="5000625"/>
            <a:ext cx="2357437" cy="2143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3071813" y="5429250"/>
            <a:ext cx="4643437" cy="2143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3071813" y="5643563"/>
            <a:ext cx="2357437" cy="2143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3071813" y="5857875"/>
            <a:ext cx="2357437" cy="2143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3071813" y="6072188"/>
            <a:ext cx="2357437" cy="2143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3071813" y="6286500"/>
            <a:ext cx="2357437" cy="2143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3071813" y="6500813"/>
            <a:ext cx="2357437" cy="2143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2" y="692696"/>
            <a:ext cx="8928000" cy="6048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42875" y="71438"/>
            <a:ext cx="8858250" cy="500062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025" y="4077072"/>
            <a:ext cx="3769911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357188" y="71438"/>
            <a:ext cx="83915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Плоды</a:t>
            </a:r>
          </a:p>
        </p:txBody>
      </p:sp>
    </p:spTree>
    <p:extLst>
      <p:ext uri="{BB962C8B-B14F-4D97-AF65-F5344CB8AC3E}">
        <p14:creationId xmlns:p14="http://schemas.microsoft.com/office/powerpoint/2010/main" val="119074753"/>
      </p:ext>
    </p:extLst>
  </p:cSld>
  <p:clrMapOvr>
    <a:masterClrMapping/>
  </p:clrMapOvr>
  <p:transition spd="slow">
    <p:spli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42875" y="4357688"/>
            <a:ext cx="8858250" cy="2357437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530" name="Text Box 4"/>
          <p:cNvSpPr txBox="1">
            <a:spLocks noChangeArrowheads="1"/>
          </p:cNvSpPr>
          <p:nvPr/>
        </p:nvSpPr>
        <p:spPr bwMode="auto">
          <a:xfrm>
            <a:off x="357188" y="4675188"/>
            <a:ext cx="8535292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800" dirty="0">
                <a:latin typeface="+mn-lt"/>
              </a:rPr>
              <a:t>Общепринятой классификации плодов нет.</a:t>
            </a:r>
          </a:p>
          <a:p>
            <a:pPr>
              <a:defRPr/>
            </a:pPr>
            <a:endParaRPr lang="ru-RU" sz="1800" dirty="0">
              <a:latin typeface="+mn-lt"/>
            </a:endParaRPr>
          </a:p>
          <a:p>
            <a:pPr>
              <a:defRPr/>
            </a:pPr>
            <a:r>
              <a:rPr lang="ru-RU" sz="1800" dirty="0">
                <a:latin typeface="+mn-lt"/>
              </a:rPr>
              <a:t>Различают </a:t>
            </a:r>
            <a:r>
              <a:rPr lang="ru-RU" sz="1800" i="1" dirty="0">
                <a:solidFill>
                  <a:srgbClr val="0000FF"/>
                </a:solidFill>
                <a:latin typeface="+mn-lt"/>
              </a:rPr>
              <a:t>простой</a:t>
            </a:r>
            <a:r>
              <a:rPr lang="ru-RU" sz="1800" dirty="0">
                <a:latin typeface="+mn-lt"/>
              </a:rPr>
              <a:t> плод — </a:t>
            </a:r>
            <a:r>
              <a:rPr lang="ru-RU" sz="1800" dirty="0" err="1">
                <a:latin typeface="+mn-lt"/>
              </a:rPr>
              <a:t>плод</a:t>
            </a:r>
            <a:r>
              <a:rPr lang="ru-RU" sz="1800" dirty="0">
                <a:latin typeface="+mn-lt"/>
              </a:rPr>
              <a:t>, образованный из завязи единственного пестика (горох, вишня, мак);</a:t>
            </a:r>
            <a:endParaRPr lang="ru-RU" sz="1800" i="1" dirty="0">
              <a:latin typeface="+mn-lt"/>
            </a:endParaRPr>
          </a:p>
          <a:p>
            <a:pPr>
              <a:defRPr/>
            </a:pPr>
            <a:r>
              <a:rPr lang="ru-RU" sz="1800" i="1" dirty="0">
                <a:solidFill>
                  <a:srgbClr val="0000FF"/>
                </a:solidFill>
                <a:latin typeface="+mn-lt"/>
              </a:rPr>
              <a:t>сложный</a:t>
            </a:r>
            <a:r>
              <a:rPr lang="ru-RU" sz="1800" dirty="0">
                <a:latin typeface="+mn-lt"/>
              </a:rPr>
              <a:t>, или </a:t>
            </a:r>
            <a:r>
              <a:rPr lang="ru-RU" sz="1800" i="1" dirty="0">
                <a:solidFill>
                  <a:srgbClr val="0000FF"/>
                </a:solidFill>
                <a:latin typeface="+mn-lt"/>
              </a:rPr>
              <a:t>сборный</a:t>
            </a:r>
            <a:r>
              <a:rPr lang="ru-RU" sz="1800" dirty="0">
                <a:latin typeface="+mn-lt"/>
              </a:rPr>
              <a:t>, плод — </a:t>
            </a:r>
            <a:r>
              <a:rPr lang="ru-RU" sz="1800" dirty="0" err="1">
                <a:latin typeface="+mn-lt"/>
              </a:rPr>
              <a:t>плод</a:t>
            </a:r>
            <a:r>
              <a:rPr lang="ru-RU" sz="1800" dirty="0">
                <a:latin typeface="+mn-lt"/>
              </a:rPr>
              <a:t>, образованный из нескольких пестиков одного цветка (малина, ежевика, лютик).</a:t>
            </a:r>
          </a:p>
        </p:txBody>
      </p:sp>
      <p:pic>
        <p:nvPicPr>
          <p:cNvPr id="614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908050"/>
            <a:ext cx="5111750" cy="323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42875" y="71438"/>
            <a:ext cx="8858250" cy="500062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357188" y="71438"/>
            <a:ext cx="83915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Классификация плодов</a:t>
            </a:r>
          </a:p>
        </p:txBody>
      </p:sp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457" y="736585"/>
            <a:ext cx="3326372" cy="3406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spli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 Первые плоды появились миллионы лет назад, где на Земле царили совсем иные условия - долгое время плоды состояли из одного семени.">
            <a:extLst>
              <a:ext uri="{FF2B5EF4-FFF2-40B4-BE49-F238E27FC236}">
                <a16:creationId xmlns:a16="http://schemas.microsoft.com/office/drawing/2014/main" id="{E2BE6407-F00B-6F88-DC17-8076D8ABC3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2" y="1095375"/>
            <a:ext cx="7686675" cy="576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9705637"/>
      </p:ext>
    </p:extLst>
  </p:cSld>
  <p:clrMapOvr>
    <a:masterClrMapping/>
  </p:clrMapOvr>
  <p:transition spd="slow">
    <p:spli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EA67EE-3841-4C50-A738-840DDC71E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 Первые плоды появились миллионы лет назад, где на Земле царили совсем иные условия - долгое время плоды состояли из одного семени.-2">
            <a:extLst>
              <a:ext uri="{FF2B5EF4-FFF2-40B4-BE49-F238E27FC236}">
                <a16:creationId xmlns:a16="http://schemas.microsoft.com/office/drawing/2014/main" id="{D5D3F7EB-49F3-E75D-24AC-4C6984C44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75" y="1924050"/>
            <a:ext cx="7562850" cy="300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2647202"/>
      </p:ext>
    </p:extLst>
  </p:cSld>
  <p:clrMapOvr>
    <a:masterClrMapping/>
  </p:clrMapOvr>
  <p:transition spd="slow">
    <p:spli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42875" y="4357688"/>
            <a:ext cx="8858250" cy="2357437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614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908050"/>
            <a:ext cx="5111750" cy="323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42875" y="71438"/>
            <a:ext cx="8858250" cy="500062"/>
          </a:xfrm>
          <a:prstGeom prst="rect">
            <a:avLst/>
          </a:prstGeom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357188" y="71438"/>
            <a:ext cx="83915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Классификация плодов</a:t>
            </a:r>
          </a:p>
        </p:txBody>
      </p:sp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457" y="736585"/>
            <a:ext cx="3326372" cy="3406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66600C3-4AE2-2119-F4FF-0E8C8CC1EB6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226" t="50000" r="25588" b="20586"/>
          <a:stretch/>
        </p:blipFill>
        <p:spPr>
          <a:xfrm>
            <a:off x="222623" y="3917066"/>
            <a:ext cx="8858250" cy="2798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19414"/>
      </p:ext>
    </p:extLst>
  </p:cSld>
  <p:clrMapOvr>
    <a:masterClrMapping/>
  </p:clrMapOvr>
  <p:transition spd="slow">
    <p:split/>
  </p:transition>
</p:sld>
</file>

<file path=ppt/theme/theme1.xml><?xml version="1.0" encoding="utf-8"?>
<a:theme xmlns:a="http://schemas.openxmlformats.org/drawingml/2006/main" name="03. Плоские черви">
  <a:themeElements>
    <a:clrScheme name="03. Плоские черв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03. Плоские черви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03. Плоские черв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3. Плоские черв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3. Плоские черв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3. Плоские черв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3. Плоские черв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3. Плоские черв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3. Плоские черв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3. Плоские черв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3. Плоские черв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3. Плоские черв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3. Плоские черв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3. Плоские черв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03. Плоские черви</Template>
  <TotalTime>1839</TotalTime>
  <Words>3068</Words>
  <Application>Microsoft Office PowerPoint</Application>
  <PresentationFormat>Экран (4:3)</PresentationFormat>
  <Paragraphs>281</Paragraphs>
  <Slides>43</Slides>
  <Notes>4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8" baseType="lpstr">
      <vt:lpstr>Arial</vt:lpstr>
      <vt:lpstr>Tahoma</vt:lpstr>
      <vt:lpstr>Times New Roman</vt:lpstr>
      <vt:lpstr>03. Плоские черви</vt:lpstr>
      <vt:lpstr>PhotoImpact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PTL #1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Семя</dc:title>
  <dc:creator>Pimenov AV</dc:creator>
  <cp:lastModifiedBy>Зарина</cp:lastModifiedBy>
  <cp:revision>91</cp:revision>
  <dcterms:created xsi:type="dcterms:W3CDTF">2003-10-26T07:44:56Z</dcterms:created>
  <dcterms:modified xsi:type="dcterms:W3CDTF">2024-04-17T11:32:54Z</dcterms:modified>
</cp:coreProperties>
</file>